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2"/>
  </p:notesMasterIdLst>
  <p:handoutMasterIdLst>
    <p:handoutMasterId r:id="rId23"/>
  </p:handoutMasterIdLst>
  <p:sldIdLst>
    <p:sldId id="1487" r:id="rId5"/>
    <p:sldId id="1488" r:id="rId6"/>
    <p:sldId id="1552" r:id="rId7"/>
    <p:sldId id="1553" r:id="rId8"/>
    <p:sldId id="1550" r:id="rId9"/>
    <p:sldId id="1554" r:id="rId10"/>
    <p:sldId id="1551" r:id="rId11"/>
    <p:sldId id="1561" r:id="rId12"/>
    <p:sldId id="1555" r:id="rId13"/>
    <p:sldId id="1559" r:id="rId14"/>
    <p:sldId id="1556" r:id="rId15"/>
    <p:sldId id="1560" r:id="rId16"/>
    <p:sldId id="1548" r:id="rId17"/>
    <p:sldId id="1562" r:id="rId18"/>
    <p:sldId id="1549" r:id="rId19"/>
    <p:sldId id="1522" r:id="rId20"/>
    <p:sldId id="1523" r:id="rId21"/>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52"/>
            <p14:sldId id="1553"/>
            <p14:sldId id="1550"/>
            <p14:sldId id="1554"/>
            <p14:sldId id="1551"/>
            <p14:sldId id="1561"/>
            <p14:sldId id="1555"/>
            <p14:sldId id="1559"/>
            <p14:sldId id="1556"/>
            <p14:sldId id="1560"/>
            <p14:sldId id="1548"/>
          </p14:sldIdLst>
        </p14:section>
        <p14:section name="Closing" id="{D4E3B1CF-DD2E-4D6E-961F-E6ECD190E64E}">
          <p14:sldIdLst>
            <p14:sldId id="1562"/>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8272"/>
    <a:srgbClr val="EEEEEE"/>
    <a:srgbClr val="F2F2F2"/>
    <a:srgbClr val="A8A8A8"/>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6187" autoAdjust="0"/>
  </p:normalViewPr>
  <p:slideViewPr>
    <p:cSldViewPr>
      <p:cViewPr varScale="1">
        <p:scale>
          <a:sx n="65" d="100"/>
          <a:sy n="65" d="100"/>
        </p:scale>
        <p:origin x="260" y="52"/>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900" b="0" i="0" u="none" strike="noStrike" kern="1200" dirty="0">
                <a:solidFill>
                  <a:schemeClr val="tx1"/>
                </a:solidFill>
                <a:effectLst/>
                <a:latin typeface="Segoe UI Light" pitchFamily="34" charset="0"/>
                <a:ea typeface="+mn-ea"/>
                <a:cs typeface="+mn-cs"/>
              </a:rPr>
              <a:t>Fabric’s robust, up-to-date components are built with the React framework. Look through the component list to see the building blocks that are available using Fabric React.</a:t>
            </a:r>
          </a:p>
          <a:p>
            <a:pPr fontAlgn="base"/>
            <a:endParaRPr lang="en-US" sz="900" b="0" i="0" u="none" strike="noStrike" kern="1200" dirty="0">
              <a:solidFill>
                <a:schemeClr val="tx1"/>
              </a:solidFill>
              <a:effectLst/>
              <a:latin typeface="Segoe UI Light" pitchFamily="34" charset="0"/>
              <a:ea typeface="+mn-ea"/>
              <a:cs typeface="+mn-cs"/>
            </a:endParaRPr>
          </a:p>
          <a:p>
            <a:pPr fontAlgn="base"/>
            <a:r>
              <a:rPr lang="en-US" sz="900" b="0" i="0" u="none" strike="noStrike" kern="1200" dirty="0">
                <a:solidFill>
                  <a:schemeClr val="tx1"/>
                </a:solidFill>
                <a:effectLst/>
                <a:latin typeface="Segoe UI Light" pitchFamily="34" charset="0"/>
                <a:ea typeface="+mn-ea"/>
                <a:cs typeface="+mn-cs"/>
              </a:rPr>
              <a:t>Reusable patterns</a:t>
            </a:r>
          </a:p>
          <a:p>
            <a:pPr fontAlgn="base"/>
            <a:r>
              <a:rPr lang="en-US" sz="900" b="0" i="0" u="none" strike="noStrike" kern="1200" dirty="0">
                <a:solidFill>
                  <a:schemeClr val="tx1"/>
                </a:solidFill>
                <a:effectLst/>
                <a:latin typeface="Segoe UI Light" pitchFamily="34" charset="0"/>
                <a:ea typeface="+mn-ea"/>
                <a:cs typeface="+mn-cs"/>
              </a:rPr>
              <a:t>Fabric’s components help you get buttons, navigation, and more that look like Office quickly and easily. They also contain extra functionality that helps your app act like Office too.</a:t>
            </a:r>
          </a:p>
          <a:p>
            <a:pPr fontAlgn="base"/>
            <a:endParaRPr lang="en-US" sz="900" b="0" i="0" u="none" strike="noStrike" kern="1200" dirty="0">
              <a:solidFill>
                <a:schemeClr val="tx1"/>
              </a:solidFill>
              <a:effectLst/>
              <a:latin typeface="Segoe UI Light" pitchFamily="34" charset="0"/>
              <a:ea typeface="+mn-ea"/>
              <a:cs typeface="+mn-cs"/>
            </a:endParaRPr>
          </a:p>
          <a:p>
            <a:pPr fontAlgn="base"/>
            <a:r>
              <a:rPr lang="en-US" sz="900" b="0" i="0" u="none" strike="noStrike" kern="1200" dirty="0">
                <a:solidFill>
                  <a:schemeClr val="tx1"/>
                </a:solidFill>
                <a:effectLst/>
                <a:latin typeface="Segoe UI Light" pitchFamily="34" charset="0"/>
                <a:ea typeface="+mn-ea"/>
                <a:cs typeface="+mn-cs"/>
              </a:rPr>
              <a:t>Used in Office products</a:t>
            </a:r>
          </a:p>
          <a:p>
            <a:pPr fontAlgn="base"/>
            <a:r>
              <a:rPr lang="en-US" sz="900" b="0" i="0" u="none" strike="noStrike" kern="1200" dirty="0">
                <a:solidFill>
                  <a:schemeClr val="tx1"/>
                </a:solidFill>
                <a:effectLst/>
                <a:latin typeface="Segoe UI Light" pitchFamily="34" charset="0"/>
                <a:ea typeface="+mn-ea"/>
                <a:cs typeface="+mn-cs"/>
              </a:rPr>
              <a:t>Many Fabric React components are used in our products. We make improvements and bug fixes frequently, ensuring they work as designed across all of the supported</a:t>
            </a:r>
            <a:r>
              <a:rPr lang="en-US" sz="900" b="0" i="0" u="none" strike="noStrike" kern="1200" baseline="0" dirty="0">
                <a:solidFill>
                  <a:schemeClr val="tx1"/>
                </a:solidFill>
                <a:effectLst/>
                <a:latin typeface="Segoe UI Light" pitchFamily="34" charset="0"/>
                <a:ea typeface="+mn-ea"/>
                <a:cs typeface="+mn-cs"/>
              </a:rPr>
              <a:t> browsers. https://github.com/OfficeDev/office-ui-fabric-react/blob/master/ghdocs/BROWSERSUPPORT.md</a:t>
            </a:r>
          </a:p>
          <a:p>
            <a:pPr fontAlgn="base"/>
            <a:endParaRPr lang="en-US" sz="900" b="0" i="0" u="none" strike="noStrike" kern="1200" dirty="0">
              <a:solidFill>
                <a:schemeClr val="tx1"/>
              </a:solidFill>
              <a:effectLst/>
              <a:latin typeface="Segoe UI Light" pitchFamily="34" charset="0"/>
              <a:ea typeface="+mn-ea"/>
              <a:cs typeface="+mn-cs"/>
            </a:endParaRPr>
          </a:p>
          <a:p>
            <a:pPr fontAlgn="base"/>
            <a:r>
              <a:rPr lang="en-US" sz="900" b="0" i="0" u="none" strike="noStrike" kern="1200" dirty="0">
                <a:solidFill>
                  <a:schemeClr val="tx1"/>
                </a:solidFill>
                <a:effectLst/>
                <a:latin typeface="Segoe UI Light" pitchFamily="34" charset="0"/>
                <a:ea typeface="+mn-ea"/>
                <a:cs typeface="+mn-cs"/>
              </a:rPr>
              <a:t>After you’ve explored the components, get started. http://dev.office.com/fabric#/get-started</a:t>
            </a: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6358381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5/2/2017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16</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5/2/2017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17</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5/2/2017 8:11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788674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890133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Components are the building blocks, appropriately responsive.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5/2/2017 8:11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95357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382733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1215032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576026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9303717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15</a:t>
            </a:fld>
            <a:endParaRPr lang="en-US">
              <a:solidFill>
                <a:prstClr val="black"/>
              </a:solidFill>
            </a:endParaRPr>
          </a:p>
        </p:txBody>
      </p:sp>
    </p:spTree>
    <p:extLst>
      <p:ext uri="{BB962C8B-B14F-4D97-AF65-F5344CB8AC3E}">
        <p14:creationId xmlns:p14="http://schemas.microsoft.com/office/powerpoint/2010/main" val="265453164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1.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hyperlink" Target="http://dev.office.com/fabric#/components" TargetMode="External"/><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OfficeDev/Office-UI-Fabric-React/releases" TargetMode="External"/><Relationship Id="rId2" Type="http://schemas.openxmlformats.org/officeDocument/2006/relationships/notesSlide" Target="../notesSlides/notesSlide3.xml"/><Relationship Id="rId1" Type="http://schemas.openxmlformats.org/officeDocument/2006/relationships/slideLayout" Target="../slideLayouts/slideLayout21.xml"/><Relationship Id="rId4" Type="http://schemas.openxmlformats.org/officeDocument/2006/relationships/hyperlink" Target="https://github.com/OfficeDev/Office-UI-Fabric-React" TargetMode="External"/></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 Id="rId14" Type="http://schemas.openxmlformats.org/officeDocument/2006/relationships/image" Target="../media/image28.png"/></Relationships>
</file>

<file path=ppt/slides/_rels/slide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hyperlink" Target="http://dev.office.com/fabric#/get-started#react" TargetMode="External"/><Relationship Id="rId2" Type="http://schemas.openxmlformats.org/officeDocument/2006/relationships/hyperlink" Target="http://dev.office.com/fabric#/components" TargetMode="External"/><Relationship Id="rId1" Type="http://schemas.openxmlformats.org/officeDocument/2006/relationships/slideLayout" Target="../slideLayouts/slideLayout11.xml"/><Relationship Id="rId4" Type="http://schemas.openxmlformats.org/officeDocument/2006/relationships/hyperlink" Target="https://github.com/OfficeDev/Office-UI-Fabric-Reac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Getting started with SharePoint Framework</a:t>
            </a:r>
          </a:p>
        </p:txBody>
      </p:sp>
      <p:sp>
        <p:nvSpPr>
          <p:cNvPr id="6" name="Text Placeholder 5"/>
          <p:cNvSpPr>
            <a:spLocks noGrp="1"/>
          </p:cNvSpPr>
          <p:nvPr>
            <p:ph type="body" sz="quarter" idx="14"/>
          </p:nvPr>
        </p:nvSpPr>
        <p:spPr/>
        <p:txBody>
          <a:bodyPr/>
          <a:lstStyle/>
          <a:p>
            <a:r>
              <a:rPr lang="en-US" dirty="0"/>
              <a:t>Office UI Fabric – React</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719754"/>
          </a:xfrm>
        </p:spPr>
        <p:txBody>
          <a:bodyPr/>
          <a:lstStyle/>
          <a:p>
            <a:pPr marL="0" indent="0">
              <a:buNone/>
            </a:pPr>
            <a:r>
              <a:rPr lang="en-US" sz="3200" dirty="0"/>
              <a:t>Install the Fabric React NPM package</a:t>
            </a:r>
          </a:p>
          <a:p>
            <a:pPr marL="0" indent="0">
              <a:buNone/>
            </a:pPr>
            <a:r>
              <a:rPr lang="en-US" altLang="en-US" sz="2000" dirty="0" err="1">
                <a:solidFill>
                  <a:srgbClr val="333333"/>
                </a:solidFill>
                <a:latin typeface="Consolas" panose="020B0609020204030204" pitchFamily="49" charset="0"/>
              </a:rPr>
              <a:t>npm</a:t>
            </a:r>
            <a:r>
              <a:rPr lang="en-US" altLang="en-US" sz="2000" dirty="0">
                <a:solidFill>
                  <a:srgbClr val="333333"/>
                </a:solidFill>
                <a:latin typeface="Consolas" panose="020B0609020204030204" pitchFamily="49" charset="0"/>
              </a:rPr>
              <a:t> --save install office-</a:t>
            </a:r>
            <a:r>
              <a:rPr lang="en-US" altLang="en-US" sz="2000" dirty="0" err="1">
                <a:solidFill>
                  <a:srgbClr val="333333"/>
                </a:solidFill>
                <a:latin typeface="Consolas" panose="020B0609020204030204" pitchFamily="49" charset="0"/>
              </a:rPr>
              <a:t>ui</a:t>
            </a:r>
            <a:r>
              <a:rPr lang="en-US" altLang="en-US" sz="2000" dirty="0">
                <a:solidFill>
                  <a:srgbClr val="333333"/>
                </a:solidFill>
                <a:latin typeface="Consolas" panose="020B0609020204030204" pitchFamily="49" charset="0"/>
              </a:rPr>
              <a:t>-fabric-react</a:t>
            </a:r>
          </a:p>
          <a:p>
            <a:pPr marL="0" indent="0">
              <a:buNone/>
            </a:pPr>
            <a:endParaRPr lang="en-US" altLang="en-US" sz="700" dirty="0">
              <a:solidFill>
                <a:schemeClr val="tx1"/>
              </a:solidFill>
            </a:endParaRPr>
          </a:p>
          <a:p>
            <a:pPr marL="0" indent="0">
              <a:buNone/>
            </a:pPr>
            <a:r>
              <a:rPr lang="en-US" altLang="en-US" sz="3200" dirty="0"/>
              <a:t>Import components</a:t>
            </a:r>
          </a:p>
          <a:p>
            <a:pPr marL="0" indent="0">
              <a:buNone/>
            </a:pPr>
            <a:r>
              <a:rPr lang="en-US" sz="1800" dirty="0">
                <a:solidFill>
                  <a:srgbClr val="0000FF"/>
                </a:solidFill>
                <a:latin typeface="Consolas" panose="020B0609020204030204" pitchFamily="49" charset="0"/>
              </a:rPr>
              <a:t>import</a:t>
            </a:r>
            <a:r>
              <a:rPr lang="en-US" sz="1800" dirty="0">
                <a:solidFill>
                  <a:srgbClr val="000000"/>
                </a:solidFill>
                <a:latin typeface="Consolas" panose="020B0609020204030204" pitchFamily="49" charset="0"/>
              </a:rPr>
              <a:t> {</a:t>
            </a:r>
          </a:p>
          <a:p>
            <a:pPr marL="0" indent="0">
              <a:buNone/>
            </a:pPr>
            <a:r>
              <a:rPr lang="en-US" sz="1800" dirty="0">
                <a:solidFill>
                  <a:srgbClr val="000000"/>
                </a:solidFill>
                <a:latin typeface="Consolas" panose="020B0609020204030204" pitchFamily="49" charset="0"/>
              </a:rPr>
              <a:t>  Button,</a:t>
            </a:r>
          </a:p>
          <a:p>
            <a:pPr marL="0" indent="0">
              <a:buNone/>
            </a:pP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ButtonType</a:t>
            </a:r>
            <a:endParaRPr lang="en-US" sz="1800" dirty="0">
              <a:solidFill>
                <a:srgbClr val="000000"/>
              </a:solidFill>
              <a:latin typeface="Consolas" panose="020B0609020204030204" pitchFamily="49" charset="0"/>
            </a:endParaRPr>
          </a:p>
          <a:p>
            <a:pPr marL="0" indent="0">
              <a:buNone/>
            </a:pP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from</a:t>
            </a:r>
            <a:r>
              <a:rPr lang="en-US" sz="1800" dirty="0">
                <a:solidFill>
                  <a:srgbClr val="000000"/>
                </a:solidFill>
                <a:latin typeface="Consolas" panose="020B0609020204030204" pitchFamily="49" charset="0"/>
              </a:rPr>
              <a:t> </a:t>
            </a:r>
            <a:r>
              <a:rPr lang="en-US" sz="1800" dirty="0">
                <a:solidFill>
                  <a:srgbClr val="A31515"/>
                </a:solidFill>
                <a:latin typeface="Consolas" panose="020B0609020204030204" pitchFamily="49" charset="0"/>
              </a:rPr>
              <a:t>'office-</a:t>
            </a:r>
            <a:r>
              <a:rPr lang="en-US" sz="1800" dirty="0" err="1">
                <a:solidFill>
                  <a:srgbClr val="A31515"/>
                </a:solidFill>
                <a:latin typeface="Consolas" panose="020B0609020204030204" pitchFamily="49" charset="0"/>
              </a:rPr>
              <a:t>ui</a:t>
            </a:r>
            <a:r>
              <a:rPr lang="en-US" sz="1800" dirty="0">
                <a:solidFill>
                  <a:srgbClr val="A31515"/>
                </a:solidFill>
                <a:latin typeface="Consolas" panose="020B0609020204030204" pitchFamily="49" charset="0"/>
              </a:rPr>
              <a:t>-fabric-react'</a:t>
            </a:r>
            <a:r>
              <a:rPr lang="en-US" sz="1800" dirty="0">
                <a:solidFill>
                  <a:srgbClr val="000000"/>
                </a:solidFill>
                <a:latin typeface="Consolas" panose="020B0609020204030204" pitchFamily="49" charset="0"/>
              </a:rPr>
              <a:t>;</a:t>
            </a:r>
            <a:br>
              <a:rPr lang="en-US" sz="1800" dirty="0">
                <a:solidFill>
                  <a:srgbClr val="000000"/>
                </a:solidFill>
                <a:latin typeface="Consolas" panose="020B0609020204030204" pitchFamily="49" charset="0"/>
              </a:rPr>
            </a:br>
            <a:endParaRPr lang="en-US" sz="1800" dirty="0">
              <a:solidFill>
                <a:srgbClr val="000000"/>
              </a:solidFill>
              <a:latin typeface="Consolas" panose="020B0609020204030204" pitchFamily="49" charset="0"/>
            </a:endParaRPr>
          </a:p>
          <a:p>
            <a:pPr marL="0" indent="0">
              <a:buNone/>
            </a:pPr>
            <a:r>
              <a:rPr lang="en-US" sz="3200" dirty="0"/>
              <a:t>Use components in the Render method</a:t>
            </a:r>
          </a:p>
          <a:p>
            <a:pPr marL="0" indent="0">
              <a:buNone/>
            </a:pPr>
            <a:r>
              <a:rPr lang="en-US" sz="2000" dirty="0">
                <a:solidFill>
                  <a:srgbClr val="0000FF"/>
                </a:solidFill>
                <a:latin typeface="Consolas" panose="020B0609020204030204" pitchFamily="49" charset="0"/>
              </a:rPr>
              <a:t>public</a:t>
            </a:r>
            <a:r>
              <a:rPr lang="en-US" sz="2000" dirty="0">
                <a:solidFill>
                  <a:srgbClr val="000000"/>
                </a:solidFill>
                <a:latin typeface="Consolas" panose="020B0609020204030204" pitchFamily="49" charset="0"/>
              </a:rPr>
              <a:t> render(): </a:t>
            </a:r>
            <a:r>
              <a:rPr lang="en-US" sz="2000" dirty="0" err="1">
                <a:solidFill>
                  <a:srgbClr val="00B0F0"/>
                </a:solidFill>
                <a:latin typeface="Consolas" panose="020B0609020204030204" pitchFamily="49" charset="0"/>
              </a:rPr>
              <a:t>JSX.Element</a:t>
            </a:r>
            <a:r>
              <a:rPr lang="en-US" sz="2000" dirty="0">
                <a:solidFill>
                  <a:srgbClr val="000000"/>
                </a:solidFill>
                <a:latin typeface="Consolas" panose="020B0609020204030204" pitchFamily="49" charset="0"/>
              </a:rPr>
              <a:t> {</a:t>
            </a:r>
          </a:p>
          <a:p>
            <a:pPr marL="0" indent="0">
              <a:buNone/>
            </a:pPr>
            <a:r>
              <a:rPr lang="en-US" sz="24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a:t>
            </a:r>
          </a:p>
          <a:p>
            <a:pPr marL="0" indent="0">
              <a:buNone/>
            </a:pPr>
            <a:r>
              <a:rPr lang="en-US" sz="2000" dirty="0">
                <a:solidFill>
                  <a:srgbClr val="000000"/>
                </a:solidFill>
                <a:latin typeface="Consolas" panose="020B0609020204030204" pitchFamily="49" charset="0"/>
              </a:rPr>
              <a:t>   &lt;</a:t>
            </a:r>
            <a:r>
              <a:rPr lang="en-US" sz="2000" dirty="0">
                <a:solidFill>
                  <a:srgbClr val="A31515"/>
                </a:solidFill>
                <a:latin typeface="Consolas" panose="020B0609020204030204" pitchFamily="49" charset="0"/>
              </a:rPr>
              <a:t>Button</a:t>
            </a:r>
            <a:r>
              <a:rPr lang="en-US" sz="2000" dirty="0">
                <a:solidFill>
                  <a:srgbClr val="000000"/>
                </a:solidFill>
                <a:latin typeface="Consolas" panose="020B0609020204030204" pitchFamily="49" charset="0"/>
              </a:rPr>
              <a:t> </a:t>
            </a:r>
            <a:r>
              <a:rPr lang="en-US" sz="2000" dirty="0" err="1">
                <a:solidFill>
                  <a:schemeClr val="accent3"/>
                </a:solidFill>
                <a:latin typeface="Consolas" panose="020B0609020204030204" pitchFamily="49" charset="0"/>
              </a:rPr>
              <a:t>buttonType</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ButtonType.primary</a:t>
            </a:r>
            <a:r>
              <a:rPr lang="en-US" sz="2000" dirty="0">
                <a:solidFill>
                  <a:srgbClr val="000000"/>
                </a:solidFill>
                <a:latin typeface="Consolas" panose="020B0609020204030204" pitchFamily="49" charset="0"/>
              </a:rPr>
              <a:t> }&gt;ADD NEW ACTIVITY&lt;/</a:t>
            </a:r>
            <a:r>
              <a:rPr lang="en-US" sz="2000" dirty="0">
                <a:solidFill>
                  <a:srgbClr val="A31515"/>
                </a:solidFill>
                <a:latin typeface="Consolas" panose="020B0609020204030204" pitchFamily="49" charset="0"/>
              </a:rPr>
              <a:t>Button</a:t>
            </a:r>
            <a:r>
              <a:rPr lang="en-US" sz="2000" dirty="0">
                <a:solidFill>
                  <a:srgbClr val="000000"/>
                </a:solidFill>
                <a:latin typeface="Consolas" panose="020B0609020204030204" pitchFamily="49" charset="0"/>
              </a:rPr>
              <a:t>&gt;</a:t>
            </a:r>
            <a:endParaRPr lang="en-US" sz="2400" dirty="0">
              <a:solidFill>
                <a:srgbClr val="000000"/>
              </a:solidFill>
              <a:latin typeface="Consolas" panose="020B0609020204030204" pitchFamily="49" charset="0"/>
            </a:endParaRPr>
          </a:p>
        </p:txBody>
      </p:sp>
      <p:sp>
        <p:nvSpPr>
          <p:cNvPr id="3" name="Title 2"/>
          <p:cNvSpPr>
            <a:spLocks noGrp="1"/>
          </p:cNvSpPr>
          <p:nvPr>
            <p:ph type="title"/>
          </p:nvPr>
        </p:nvSpPr>
        <p:spPr/>
        <p:txBody>
          <a:bodyPr/>
          <a:lstStyle/>
          <a:p>
            <a:r>
              <a:rPr lang="en-US" dirty="0"/>
              <a:t>How to use Office UI Fabric React components</a:t>
            </a:r>
          </a:p>
        </p:txBody>
      </p:sp>
      <p:pic>
        <p:nvPicPr>
          <p:cNvPr id="6" name="Picture 5"/>
          <p:cNvPicPr>
            <a:picLocks noChangeAspect="1"/>
          </p:cNvPicPr>
          <p:nvPr/>
        </p:nvPicPr>
        <p:blipFill>
          <a:blip r:embed="rId3"/>
          <a:stretch>
            <a:fillRect/>
          </a:stretch>
        </p:blipFill>
        <p:spPr>
          <a:xfrm>
            <a:off x="385589" y="5932604"/>
            <a:ext cx="1555830" cy="406421"/>
          </a:xfrm>
          <a:prstGeom prst="rect">
            <a:avLst/>
          </a:prstGeom>
        </p:spPr>
      </p:pic>
    </p:spTree>
    <p:extLst>
      <p:ext uri="{BB962C8B-B14F-4D97-AF65-F5344CB8AC3E}">
        <p14:creationId xmlns:p14="http://schemas.microsoft.com/office/powerpoint/2010/main" val="2755397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213735"/>
          </a:xfrm>
        </p:spPr>
        <p:txBody>
          <a:bodyPr/>
          <a:lstStyle/>
          <a:p>
            <a:pPr marL="0" indent="0">
              <a:buNone/>
            </a:pPr>
            <a:r>
              <a:rPr lang="en-US" sz="3600" dirty="0"/>
              <a:t>Type Styles for text elements</a:t>
            </a:r>
          </a:p>
          <a:p>
            <a:pPr marL="0" indent="0">
              <a:buNone/>
            </a:pPr>
            <a:r>
              <a:rPr lang="en-US" sz="2400" dirty="0">
                <a:solidFill>
                  <a:srgbClr val="000000"/>
                </a:solidFill>
                <a:latin typeface="Consolas" panose="020B0609020204030204" pitchFamily="49" charset="0"/>
              </a:rPr>
              <a:t>&lt;span </a:t>
            </a:r>
            <a:r>
              <a:rPr lang="en-US" sz="2400" dirty="0" err="1">
                <a:solidFill>
                  <a:srgbClr val="000000"/>
                </a:solidFill>
                <a:latin typeface="Consolas" panose="020B0609020204030204" pitchFamily="49" charset="0"/>
              </a:rPr>
              <a:t>className</a:t>
            </a:r>
            <a:r>
              <a:rPr lang="en-US" sz="2400" dirty="0">
                <a:solidFill>
                  <a:srgbClr val="000000"/>
                </a:solidFill>
                <a:latin typeface="Consolas" panose="020B0609020204030204" pitchFamily="49" charset="0"/>
              </a:rPr>
              <a:t>=</a:t>
            </a:r>
            <a:r>
              <a:rPr lang="en-US" sz="2400" dirty="0">
                <a:solidFill>
                  <a:srgbClr val="A31515"/>
                </a:solidFill>
                <a:latin typeface="Consolas" panose="020B0609020204030204" pitchFamily="49" charset="0"/>
              </a:rPr>
              <a:t>"</a:t>
            </a:r>
            <a:r>
              <a:rPr lang="en-US" sz="2400" dirty="0" err="1">
                <a:solidFill>
                  <a:srgbClr val="A31515"/>
                </a:solidFill>
                <a:latin typeface="Consolas" panose="020B0609020204030204" pitchFamily="49" charset="0"/>
              </a:rPr>
              <a:t>ms-fontColor-neutralDark</a:t>
            </a:r>
            <a:r>
              <a:rPr lang="en-US" sz="2400" dirty="0">
                <a:solidFill>
                  <a:srgbClr val="A31515"/>
                </a:solidFill>
                <a:latin typeface="Consolas" panose="020B0609020204030204" pitchFamily="49" charset="0"/>
              </a:rPr>
              <a:t> </a:t>
            </a:r>
            <a:r>
              <a:rPr lang="en-US" sz="2400" dirty="0" err="1">
                <a:solidFill>
                  <a:srgbClr val="A31515"/>
                </a:solidFill>
                <a:latin typeface="Consolas" panose="020B0609020204030204" pitchFamily="49" charset="0"/>
              </a:rPr>
              <a:t>ms</a:t>
            </a:r>
            <a:r>
              <a:rPr lang="en-US" sz="2400" dirty="0">
                <a:solidFill>
                  <a:srgbClr val="A31515"/>
                </a:solidFill>
                <a:latin typeface="Consolas" panose="020B0609020204030204" pitchFamily="49" charset="0"/>
              </a:rPr>
              <a:t>-font-</a:t>
            </a:r>
            <a:r>
              <a:rPr lang="en-US" sz="2400" dirty="0" err="1">
                <a:solidFill>
                  <a:srgbClr val="A31515"/>
                </a:solidFill>
                <a:latin typeface="Consolas" panose="020B0609020204030204" pitchFamily="49" charset="0"/>
              </a:rPr>
              <a:t>xxl</a:t>
            </a:r>
            <a:r>
              <a:rPr lang="en-US" sz="2400" dirty="0">
                <a:solidFill>
                  <a:srgbClr val="A31515"/>
                </a:solidFill>
                <a:latin typeface="Consolas" panose="020B0609020204030204" pitchFamily="49" charset="0"/>
              </a:rPr>
              <a:t> </a:t>
            </a:r>
            <a:r>
              <a:rPr lang="en-US" sz="2400" dirty="0" err="1">
                <a:solidFill>
                  <a:srgbClr val="A31515"/>
                </a:solidFill>
                <a:latin typeface="Consolas" panose="020B0609020204030204" pitchFamily="49" charset="0"/>
              </a:rPr>
              <a:t>ms-fontWeight-semibold</a:t>
            </a:r>
            <a:r>
              <a:rPr lang="en-US" sz="2400" dirty="0">
                <a:solidFill>
                  <a:srgbClr val="A31515"/>
                </a:solidFill>
                <a:latin typeface="Consolas" panose="020B0609020204030204" pitchFamily="49" charset="0"/>
              </a:rPr>
              <a:t>"</a:t>
            </a:r>
            <a:r>
              <a:rPr lang="en-US" sz="2400" dirty="0">
                <a:solidFill>
                  <a:srgbClr val="000000"/>
                </a:solidFill>
                <a:latin typeface="Consolas" panose="020B0609020204030204" pitchFamily="49" charset="0"/>
              </a:rPr>
              <a:t>&gt;ACTIVITIES&lt;</a:t>
            </a:r>
            <a:r>
              <a:rPr lang="en-US" sz="2400" dirty="0">
                <a:solidFill>
                  <a:srgbClr val="A31515"/>
                </a:solidFill>
                <a:latin typeface="Consolas" panose="020B0609020204030204" pitchFamily="49" charset="0"/>
              </a:rPr>
              <a:t>/span&gt;</a:t>
            </a:r>
          </a:p>
          <a:p>
            <a:pPr marL="0" indent="0">
              <a:buNone/>
            </a:pPr>
            <a:endParaRPr lang="en-US" sz="2400" dirty="0">
              <a:solidFill>
                <a:srgbClr val="A31515"/>
              </a:solidFill>
              <a:latin typeface="Consolas" panose="020B0609020204030204" pitchFamily="49" charset="0"/>
            </a:endParaRPr>
          </a:p>
          <a:p>
            <a:pPr marL="0" indent="0">
              <a:buNone/>
            </a:pPr>
            <a:endParaRPr lang="en-US" sz="2400" dirty="0">
              <a:solidFill>
                <a:srgbClr val="A31515"/>
              </a:solidFill>
              <a:latin typeface="Consolas" panose="020B0609020204030204" pitchFamily="49" charset="0"/>
            </a:endParaRPr>
          </a:p>
          <a:p>
            <a:pPr marL="0" indent="0">
              <a:buNone/>
            </a:pPr>
            <a:endParaRPr lang="en-US" sz="2000" b="1" dirty="0">
              <a:solidFill>
                <a:srgbClr val="A31515"/>
              </a:solidFill>
              <a:latin typeface="Consolas" panose="020B0609020204030204" pitchFamily="49" charset="0"/>
            </a:endParaRPr>
          </a:p>
          <a:p>
            <a:pPr marL="0" indent="0">
              <a:buNone/>
            </a:pPr>
            <a:r>
              <a:rPr lang="en-US" sz="3600" dirty="0"/>
              <a:t>Icons</a:t>
            </a:r>
          </a:p>
          <a:p>
            <a:pPr marL="0" indent="0">
              <a:buNone/>
            </a:pPr>
            <a:r>
              <a:rPr lang="en-US" sz="2400" dirty="0" err="1">
                <a:solidFill>
                  <a:srgbClr val="000000"/>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contextualMenuItems</a:t>
            </a:r>
            <a:r>
              <a:rPr lang="en-US" sz="2400" dirty="0">
                <a:solidFill>
                  <a:srgbClr val="000000"/>
                </a:solidFill>
                <a:latin typeface="Consolas" panose="020B0609020204030204" pitchFamily="49" charset="0"/>
              </a:rPr>
              <a:t>: Array&lt;</a:t>
            </a:r>
            <a:r>
              <a:rPr lang="en-US" sz="2400" dirty="0" err="1">
                <a:solidFill>
                  <a:srgbClr val="000000"/>
                </a:solidFill>
                <a:latin typeface="Consolas" panose="020B0609020204030204" pitchFamily="49" charset="0"/>
              </a:rPr>
              <a:t>IContextualMenuItem</a:t>
            </a:r>
            <a:r>
              <a:rPr lang="en-US" sz="2400" dirty="0">
                <a:solidFill>
                  <a:srgbClr val="000000"/>
                </a:solidFill>
                <a:latin typeface="Consolas" panose="020B0609020204030204" pitchFamily="49" charset="0"/>
              </a:rPr>
              <a:t>&gt; = [];</a:t>
            </a:r>
          </a:p>
          <a:p>
            <a:pPr marL="0" indent="0">
              <a:buNone/>
            </a:pP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contextualMenuItems.push</a:t>
            </a:r>
            <a:r>
              <a:rPr lang="en-US" sz="2400" dirty="0">
                <a:solidFill>
                  <a:srgbClr val="000000"/>
                </a:solidFill>
                <a:latin typeface="Consolas" panose="020B0609020204030204" pitchFamily="49" charset="0"/>
              </a:rPr>
              <a:t>({</a:t>
            </a:r>
          </a:p>
          <a:p>
            <a:pPr marL="0" indent="0">
              <a:buNone/>
            </a:pPr>
            <a:r>
              <a:rPr lang="en-US" sz="2400" dirty="0">
                <a:solidFill>
                  <a:srgbClr val="000000"/>
                </a:solidFill>
                <a:latin typeface="Consolas" panose="020B0609020204030204" pitchFamily="49" charset="0"/>
              </a:rPr>
              <a:t>      key: </a:t>
            </a:r>
            <a:r>
              <a:rPr lang="en-US" sz="2400" dirty="0">
                <a:solidFill>
                  <a:srgbClr val="A31515"/>
                </a:solidFill>
                <a:latin typeface="Consolas" panose="020B0609020204030204" pitchFamily="49" charset="0"/>
              </a:rPr>
              <a:t>'Sort'</a:t>
            </a:r>
            <a:r>
              <a:rPr lang="en-US" sz="2400" dirty="0">
                <a:solidFill>
                  <a:srgbClr val="000000"/>
                </a:solidFill>
                <a:latin typeface="Consolas" panose="020B0609020204030204" pitchFamily="49" charset="0"/>
              </a:rPr>
              <a:t>,</a:t>
            </a:r>
          </a:p>
          <a:p>
            <a:pPr marL="0" indent="0">
              <a:buNone/>
            </a:pPr>
            <a:r>
              <a:rPr lang="en-US" sz="2400" dirty="0">
                <a:solidFill>
                  <a:srgbClr val="000000"/>
                </a:solidFill>
                <a:latin typeface="Consolas" panose="020B0609020204030204" pitchFamily="49" charset="0"/>
              </a:rPr>
              <a:t>      name: </a:t>
            </a:r>
            <a:r>
              <a:rPr lang="en-US" sz="2400" dirty="0">
                <a:solidFill>
                  <a:srgbClr val="A31515"/>
                </a:solidFill>
                <a:latin typeface="Consolas" panose="020B0609020204030204" pitchFamily="49" charset="0"/>
              </a:rPr>
              <a:t>'Sort'</a:t>
            </a:r>
            <a:r>
              <a:rPr lang="en-US" sz="2400" dirty="0">
                <a:solidFill>
                  <a:srgbClr val="000000"/>
                </a:solidFill>
                <a:latin typeface="Consolas" panose="020B0609020204030204" pitchFamily="49" charset="0"/>
              </a:rPr>
              <a:t>,</a:t>
            </a:r>
          </a:p>
          <a:p>
            <a:pPr marL="0" indent="0">
              <a:buNone/>
            </a:pPr>
            <a:r>
              <a:rPr lang="en-US" sz="2400" dirty="0">
                <a:solidFill>
                  <a:srgbClr val="000000"/>
                </a:solidFill>
                <a:latin typeface="Consolas" panose="020B0609020204030204" pitchFamily="49" charset="0"/>
              </a:rPr>
              <a:t>      icon: </a:t>
            </a:r>
            <a:r>
              <a:rPr lang="en-US" sz="2400" dirty="0">
                <a:solidFill>
                  <a:srgbClr val="A31515"/>
                </a:solidFill>
                <a:latin typeface="Consolas" panose="020B0609020204030204" pitchFamily="49" charset="0"/>
              </a:rPr>
              <a:t>'</a:t>
            </a:r>
            <a:r>
              <a:rPr lang="en-US" sz="2400" dirty="0" err="1">
                <a:solidFill>
                  <a:srgbClr val="A31515"/>
                </a:solidFill>
                <a:latin typeface="Consolas" panose="020B0609020204030204" pitchFamily="49" charset="0"/>
              </a:rPr>
              <a:t>sortLines</a:t>
            </a:r>
            <a:r>
              <a:rPr lang="en-US" sz="2400" dirty="0">
                <a:solidFill>
                  <a:srgbClr val="A31515"/>
                </a:solidFill>
                <a:latin typeface="Consolas" panose="020B0609020204030204" pitchFamily="49" charset="0"/>
              </a:rPr>
              <a:t>'</a:t>
            </a:r>
            <a:r>
              <a:rPr lang="en-US" sz="2400" dirty="0">
                <a:solidFill>
                  <a:srgbClr val="000000"/>
                </a:solidFill>
                <a:latin typeface="Consolas" panose="020B0609020204030204" pitchFamily="49" charset="0"/>
              </a:rPr>
              <a:t>,</a:t>
            </a:r>
            <a:endParaRPr lang="en-US" sz="2000" b="1" dirty="0">
              <a:solidFill>
                <a:schemeClr val="tx1"/>
              </a:solidFill>
            </a:endParaRPr>
          </a:p>
        </p:txBody>
      </p:sp>
      <p:sp>
        <p:nvSpPr>
          <p:cNvPr id="3" name="Title 2"/>
          <p:cNvSpPr>
            <a:spLocks noGrp="1"/>
          </p:cNvSpPr>
          <p:nvPr>
            <p:ph type="title"/>
          </p:nvPr>
        </p:nvSpPr>
        <p:spPr/>
        <p:txBody>
          <a:bodyPr/>
          <a:lstStyle/>
          <a:p>
            <a:r>
              <a:rPr lang="en-US" dirty="0"/>
              <a:t>Using Type Styles and Icons</a:t>
            </a:r>
          </a:p>
        </p:txBody>
      </p:sp>
      <p:pic>
        <p:nvPicPr>
          <p:cNvPr id="5" name="Picture 4"/>
          <p:cNvPicPr>
            <a:picLocks noChangeAspect="1"/>
          </p:cNvPicPr>
          <p:nvPr/>
        </p:nvPicPr>
        <p:blipFill>
          <a:blip r:embed="rId3"/>
          <a:stretch>
            <a:fillRect/>
          </a:stretch>
        </p:blipFill>
        <p:spPr>
          <a:xfrm>
            <a:off x="457597" y="2921198"/>
            <a:ext cx="1276416" cy="406421"/>
          </a:xfrm>
          <a:prstGeom prst="rect">
            <a:avLst/>
          </a:prstGeom>
        </p:spPr>
      </p:pic>
      <p:pic>
        <p:nvPicPr>
          <p:cNvPr id="6" name="Picture 5"/>
          <p:cNvPicPr>
            <a:picLocks noChangeAspect="1"/>
          </p:cNvPicPr>
          <p:nvPr/>
        </p:nvPicPr>
        <p:blipFill>
          <a:blip r:embed="rId4"/>
          <a:stretch>
            <a:fillRect/>
          </a:stretch>
        </p:blipFill>
        <p:spPr>
          <a:xfrm>
            <a:off x="5786189" y="5297462"/>
            <a:ext cx="1752193" cy="648072"/>
          </a:xfrm>
          <a:prstGeom prst="rect">
            <a:avLst/>
          </a:prstGeom>
        </p:spPr>
      </p:pic>
    </p:spTree>
    <p:extLst>
      <p:ext uri="{BB962C8B-B14F-4D97-AF65-F5344CB8AC3E}">
        <p14:creationId xmlns:p14="http://schemas.microsoft.com/office/powerpoint/2010/main" val="2287928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253746"/>
          </a:xfrm>
        </p:spPr>
        <p:txBody>
          <a:bodyPr/>
          <a:lstStyle/>
          <a:p>
            <a:pPr marL="0" indent="0">
              <a:buNone/>
            </a:pPr>
            <a:r>
              <a:rPr lang="en-US" sz="1800" dirty="0">
                <a:solidFill>
                  <a:srgbClr val="800000"/>
                </a:solidFill>
                <a:latin typeface="Consolas" panose="020B0609020204030204" pitchFamily="49" charset="0"/>
              </a:rPr>
              <a:t>.</a:t>
            </a:r>
            <a:r>
              <a:rPr lang="en-US" sz="1800" dirty="0" err="1">
                <a:solidFill>
                  <a:srgbClr val="800000"/>
                </a:solidFill>
                <a:latin typeface="Consolas" panose="020B0609020204030204" pitchFamily="49" charset="0"/>
              </a:rPr>
              <a:t>menubutton</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display</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none</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position</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relative</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border-width</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1px</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border-style</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solid</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padding</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16px</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20px</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margin-bottom</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9px</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a:t>
            </a:r>
          </a:p>
          <a:p>
            <a:pPr marL="0" indent="0">
              <a:buNone/>
            </a:pPr>
            <a:endParaRPr lang="en-US" sz="1800" dirty="0">
              <a:solidFill>
                <a:srgbClr val="000000"/>
              </a:solidFill>
              <a:latin typeface="Consolas" panose="020B0609020204030204" pitchFamily="49" charset="0"/>
            </a:endParaRPr>
          </a:p>
          <a:p>
            <a:pPr marL="0" indent="0">
              <a:buNone/>
            </a:pPr>
            <a:r>
              <a:rPr lang="en-US" sz="1800" dirty="0">
                <a:solidFill>
                  <a:srgbClr val="800000"/>
                </a:solidFill>
                <a:latin typeface="Consolas" panose="020B0609020204030204" pitchFamily="49" charset="0"/>
              </a:rPr>
              <a:t>.</a:t>
            </a:r>
            <a:r>
              <a:rPr lang="en-US" sz="1800" dirty="0" err="1">
                <a:solidFill>
                  <a:srgbClr val="800000"/>
                </a:solidFill>
                <a:latin typeface="Consolas" panose="020B0609020204030204" pitchFamily="49" charset="0"/>
              </a:rPr>
              <a:t>menubutton</a:t>
            </a:r>
            <a:r>
              <a:rPr lang="en-US" sz="1800" dirty="0">
                <a:solidFill>
                  <a:srgbClr val="000000"/>
                </a:solidFill>
                <a:latin typeface="Consolas" panose="020B0609020204030204" pitchFamily="49" charset="0"/>
              </a:rPr>
              <a:t> </a:t>
            </a:r>
            <a:r>
              <a:rPr lang="en-US" sz="1800" dirty="0">
                <a:solidFill>
                  <a:srgbClr val="800000"/>
                </a:solidFill>
                <a:latin typeface="Consolas" panose="020B0609020204030204" pitchFamily="49" charset="0"/>
              </a:rPr>
              <a:t>&gt;</a:t>
            </a:r>
            <a:r>
              <a:rPr lang="en-US" sz="1800" dirty="0">
                <a:solidFill>
                  <a:srgbClr val="000000"/>
                </a:solidFill>
                <a:latin typeface="Consolas" panose="020B0609020204030204" pitchFamily="49" charset="0"/>
              </a:rPr>
              <a:t> </a:t>
            </a:r>
            <a:r>
              <a:rPr lang="en-US" sz="1800" dirty="0" err="1">
                <a:solidFill>
                  <a:srgbClr val="800000"/>
                </a:solidFill>
                <a:latin typeface="Consolas" panose="020B0609020204030204" pitchFamily="49" charset="0"/>
              </a:rPr>
              <a:t>i</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position</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absolute</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right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10px</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top</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13px</a:t>
            </a:r>
            <a:r>
              <a:rPr lang="en-US" sz="1800" dirty="0">
                <a:solidFill>
                  <a:srgbClr val="000000"/>
                </a:solidFill>
                <a:latin typeface="Consolas" panose="020B0609020204030204" pitchFamily="49" charset="0"/>
              </a:rPr>
              <a:t>;</a:t>
            </a:r>
          </a:p>
          <a:p>
            <a:pPr marL="0" indent="0">
              <a:buNone/>
            </a:pPr>
            <a:r>
              <a:rPr lang="en-US" sz="1800" dirty="0">
                <a:solidFill>
                  <a:srgbClr val="000000"/>
                </a:solidFill>
                <a:latin typeface="Consolas" panose="020B0609020204030204" pitchFamily="49" charset="0"/>
              </a:rPr>
              <a:t>}</a:t>
            </a:r>
          </a:p>
          <a:p>
            <a:pPr marL="0" indent="0">
              <a:buNone/>
            </a:pPr>
            <a:endParaRPr lang="en-US" sz="1800" dirty="0">
              <a:solidFill>
                <a:srgbClr val="000000"/>
              </a:solidFill>
              <a:latin typeface="Consolas" panose="020B0609020204030204" pitchFamily="49" charset="0"/>
            </a:endParaRPr>
          </a:p>
          <a:p>
            <a:pPr marL="0" indent="0">
              <a:buNone/>
            </a:pPr>
            <a:r>
              <a:rPr lang="en-US" sz="1800" dirty="0">
                <a:solidFill>
                  <a:srgbClr val="000000"/>
                </a:solidFill>
                <a:latin typeface="Consolas" panose="020B0609020204030204" pitchFamily="49" charset="0"/>
              </a:rPr>
              <a:t>&lt;div </a:t>
            </a:r>
            <a:r>
              <a:rPr lang="en-US" sz="1800" dirty="0" err="1">
                <a:solidFill>
                  <a:srgbClr val="000000"/>
                </a:solidFill>
                <a:latin typeface="Consolas" panose="020B0609020204030204" pitchFamily="49" charset="0"/>
              </a:rPr>
              <a:t>className</a:t>
            </a:r>
            <a:r>
              <a:rPr lang="en-US" sz="1800" dirty="0">
                <a:solidFill>
                  <a:srgbClr val="000000"/>
                </a:solidFill>
                <a:latin typeface="Consolas" panose="020B0609020204030204" pitchFamily="49" charset="0"/>
              </a:rPr>
              <a:t>={</a:t>
            </a:r>
            <a:r>
              <a:rPr lang="en-US" sz="1800" dirty="0" err="1">
                <a:solidFill>
                  <a:srgbClr val="000000"/>
                </a:solidFill>
                <a:latin typeface="Consolas" panose="020B0609020204030204" pitchFamily="49" charset="0"/>
              </a:rPr>
              <a:t>css</a:t>
            </a:r>
            <a:r>
              <a:rPr lang="en-US" sz="1800" dirty="0">
                <a:solidFill>
                  <a:srgbClr val="000000"/>
                </a:solidFill>
                <a:latin typeface="Consolas" panose="020B0609020204030204" pitchFamily="49" charset="0"/>
              </a:rPr>
              <a:t>(</a:t>
            </a:r>
            <a:r>
              <a:rPr lang="en-US" sz="1800" dirty="0">
                <a:solidFill>
                  <a:srgbClr val="A31515"/>
                </a:solidFill>
                <a:latin typeface="Consolas" panose="020B0609020204030204" pitchFamily="49" charset="0"/>
              </a:rPr>
              <a:t>"</a:t>
            </a:r>
            <a:r>
              <a:rPr lang="en-US" sz="1800" dirty="0" err="1">
                <a:solidFill>
                  <a:srgbClr val="A31515"/>
                </a:solidFill>
                <a:latin typeface="Consolas" panose="020B0609020204030204" pitchFamily="49" charset="0"/>
              </a:rPr>
              <a:t>ms-fontColor-neutralSecondaryAlt</a:t>
            </a:r>
            <a:r>
              <a:rPr lang="en-US" sz="1800" dirty="0">
                <a:solidFill>
                  <a:srgbClr val="A31515"/>
                </a:solidFill>
                <a:latin typeface="Consolas" panose="020B0609020204030204" pitchFamily="49" charset="0"/>
              </a:rPr>
              <a:t> </a:t>
            </a:r>
            <a:r>
              <a:rPr lang="en-US" sz="1800" dirty="0" err="1">
                <a:solidFill>
                  <a:srgbClr val="A31515"/>
                </a:solidFill>
                <a:latin typeface="Consolas" panose="020B0609020204030204" pitchFamily="49" charset="0"/>
              </a:rPr>
              <a:t>ms</a:t>
            </a:r>
            <a:r>
              <a:rPr lang="en-US" sz="1800" dirty="0">
                <a:solidFill>
                  <a:srgbClr val="A31515"/>
                </a:solidFill>
                <a:latin typeface="Consolas" panose="020B0609020204030204" pitchFamily="49" charset="0"/>
              </a:rPr>
              <a:t>-font-xl </a:t>
            </a:r>
            <a:r>
              <a:rPr lang="en-US" sz="1800" dirty="0" err="1">
                <a:solidFill>
                  <a:srgbClr val="A31515"/>
                </a:solidFill>
                <a:latin typeface="Consolas" panose="020B0609020204030204" pitchFamily="49" charset="0"/>
              </a:rPr>
              <a:t>ms-fontWeight-semibold</a:t>
            </a:r>
            <a:r>
              <a:rPr lang="en-US" sz="1800" dirty="0">
                <a:solidFill>
                  <a:srgbClr val="A31515"/>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styles.menubutton</a:t>
            </a:r>
            <a:r>
              <a:rPr lang="en-US" sz="1800" dirty="0">
                <a:solidFill>
                  <a:srgbClr val="000000"/>
                </a:solidFill>
                <a:latin typeface="Consolas" panose="020B0609020204030204" pitchFamily="49" charset="0"/>
              </a:rPr>
              <a:t>)}&gt;</a:t>
            </a:r>
          </a:p>
        </p:txBody>
      </p:sp>
      <p:sp>
        <p:nvSpPr>
          <p:cNvPr id="3" name="Title 2"/>
          <p:cNvSpPr>
            <a:spLocks noGrp="1"/>
          </p:cNvSpPr>
          <p:nvPr>
            <p:ph type="title"/>
          </p:nvPr>
        </p:nvSpPr>
        <p:spPr/>
        <p:txBody>
          <a:bodyPr/>
          <a:lstStyle/>
          <a:p>
            <a:r>
              <a:rPr lang="en-US" sz="4400" dirty="0"/>
              <a:t>Combining custom styles with Office UI Fabric Styles</a:t>
            </a:r>
          </a:p>
        </p:txBody>
      </p:sp>
      <p:pic>
        <p:nvPicPr>
          <p:cNvPr id="4" name="Picture 3"/>
          <p:cNvPicPr>
            <a:picLocks noChangeAspect="1"/>
          </p:cNvPicPr>
          <p:nvPr/>
        </p:nvPicPr>
        <p:blipFill>
          <a:blip r:embed="rId3"/>
          <a:stretch>
            <a:fillRect/>
          </a:stretch>
        </p:blipFill>
        <p:spPr>
          <a:xfrm>
            <a:off x="3985989" y="1625054"/>
            <a:ext cx="7803099" cy="3384376"/>
          </a:xfrm>
          <a:prstGeom prst="rect">
            <a:avLst/>
          </a:prstGeom>
        </p:spPr>
      </p:pic>
      <p:sp>
        <p:nvSpPr>
          <p:cNvPr id="5" name="Rectangle 4"/>
          <p:cNvSpPr/>
          <p:nvPr/>
        </p:nvSpPr>
        <p:spPr bwMode="auto">
          <a:xfrm>
            <a:off x="3983624" y="2489150"/>
            <a:ext cx="2810677" cy="2592288"/>
          </a:xfrm>
          <a:prstGeom prst="rect">
            <a:avLst/>
          </a:prstGeom>
          <a:noFill/>
          <a:ln w="28575">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39181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Demonstration of </a:t>
            </a:r>
            <a:r>
              <a:rPr lang="en-US"/>
              <a:t>using React </a:t>
            </a:r>
            <a:r>
              <a:rPr lang="en-US" dirty="0"/>
              <a:t>components</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617837" y="1625054"/>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What are the Office UI Fabric React Components?</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617837" y="2434439"/>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Available Components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608575" y="3243824"/>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Getting Started</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608575" y="4053210"/>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use Office UI Fabric React Components</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
        <p:nvSpPr>
          <p:cNvPr id="24" name="Rectangle 23"/>
          <p:cNvSpPr/>
          <p:nvPr/>
        </p:nvSpPr>
        <p:spPr bwMode="auto">
          <a:xfrm>
            <a:off x="2905837" y="4880077"/>
            <a:ext cx="6409109" cy="729177"/>
          </a:xfrm>
          <a:prstGeom prst="rect">
            <a:avLst/>
          </a:prstGeom>
          <a:solidFill>
            <a:schemeClr val="accent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sp>
        <p:nvSpPr>
          <p:cNvPr id="32" name="Oval 31"/>
          <p:cNvSpPr/>
          <p:nvPr/>
        </p:nvSpPr>
        <p:spPr bwMode="auto">
          <a:xfrm>
            <a:off x="2608575" y="4965406"/>
            <a:ext cx="576000" cy="576000"/>
          </a:xfrm>
          <a:prstGeom prst="ellipse">
            <a:avLst/>
          </a:prstGeom>
          <a:solidFill>
            <a:schemeClr val="bg1"/>
          </a:solidFill>
          <a:ln w="38100">
            <a:solidFill>
              <a:schemeClr val="accent6"/>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40" name="Straight Arrow Connector 39"/>
          <p:cNvCxnSpPr/>
          <p:nvPr/>
        </p:nvCxnSpPr>
        <p:spPr>
          <a:xfrm>
            <a:off x="2680575" y="5253406"/>
            <a:ext cx="432000" cy="0"/>
          </a:xfrm>
          <a:prstGeom prst="straightConnector1">
            <a:avLst/>
          </a:prstGeom>
          <a:solidFill>
            <a:schemeClr val="bg1"/>
          </a:solidFill>
          <a:ln w="50800">
            <a:solidFill>
              <a:schemeClr val="accent6"/>
            </a:solidFill>
            <a:headEnd type="none"/>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07249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617837" y="1625054"/>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What are the Office UI Fabric React Components?</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617837" y="2434439"/>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Available Components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608575" y="3243824"/>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Getting Started</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608575" y="4053210"/>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use Office UI Fabric React Components</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
        <p:nvSpPr>
          <p:cNvPr id="24" name="Rectangle 23"/>
          <p:cNvSpPr/>
          <p:nvPr/>
        </p:nvSpPr>
        <p:spPr bwMode="auto">
          <a:xfrm>
            <a:off x="2905837" y="4880077"/>
            <a:ext cx="6409109" cy="729177"/>
          </a:xfrm>
          <a:prstGeom prst="rect">
            <a:avLst/>
          </a:prstGeom>
          <a:solidFill>
            <a:schemeClr val="accent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sp>
        <p:nvSpPr>
          <p:cNvPr id="32" name="Oval 31"/>
          <p:cNvSpPr/>
          <p:nvPr/>
        </p:nvSpPr>
        <p:spPr bwMode="auto">
          <a:xfrm>
            <a:off x="2608575" y="4965406"/>
            <a:ext cx="576000" cy="576000"/>
          </a:xfrm>
          <a:prstGeom prst="ellipse">
            <a:avLst/>
          </a:prstGeom>
          <a:solidFill>
            <a:schemeClr val="bg1"/>
          </a:solidFill>
          <a:ln w="38100">
            <a:solidFill>
              <a:schemeClr val="accent6"/>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40" name="Straight Arrow Connector 39"/>
          <p:cNvCxnSpPr/>
          <p:nvPr/>
        </p:nvCxnSpPr>
        <p:spPr>
          <a:xfrm>
            <a:off x="2680575" y="5253406"/>
            <a:ext cx="432000" cy="0"/>
          </a:xfrm>
          <a:prstGeom prst="straightConnector1">
            <a:avLst/>
          </a:prstGeom>
          <a:solidFill>
            <a:schemeClr val="bg1"/>
          </a:solidFill>
          <a:ln w="50800">
            <a:solidFill>
              <a:schemeClr val="accent6"/>
            </a:solidFill>
            <a:headEnd type="none"/>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What are Office UI Fabric React Components?</a:t>
            </a:r>
          </a:p>
        </p:txBody>
      </p:sp>
      <p:sp>
        <p:nvSpPr>
          <p:cNvPr id="4" name="Text Placeholder 3"/>
          <p:cNvSpPr>
            <a:spLocks noGrp="1"/>
          </p:cNvSpPr>
          <p:nvPr>
            <p:ph type="body" sz="quarter" idx="10"/>
          </p:nvPr>
        </p:nvSpPr>
        <p:spPr>
          <a:xfrm>
            <a:off x="233363" y="975249"/>
            <a:ext cx="11813325" cy="627864"/>
          </a:xfrm>
        </p:spPr>
        <p:txBody>
          <a:bodyPr/>
          <a:lstStyle/>
          <a:p>
            <a:r>
              <a:rPr lang="en-US" dirty="0"/>
              <a:t>Office UI Fabric Components </a:t>
            </a:r>
            <a:r>
              <a:rPr lang="en-US" sz="3200" dirty="0">
                <a:solidFill>
                  <a:schemeClr val="tx1"/>
                </a:solidFill>
                <a:latin typeface="Segoe UI Light" pitchFamily="34" charset="0"/>
              </a:rPr>
              <a:t>built with the React framework. </a:t>
            </a:r>
            <a:endParaRPr lang="en-US" dirty="0"/>
          </a:p>
        </p:txBody>
      </p:sp>
      <p:sp>
        <p:nvSpPr>
          <p:cNvPr id="5" name="Text Placeholder 1"/>
          <p:cNvSpPr txBox="1">
            <a:spLocks/>
          </p:cNvSpPr>
          <p:nvPr/>
        </p:nvSpPr>
        <p:spPr>
          <a:xfrm>
            <a:off x="274638" y="1697062"/>
            <a:ext cx="11887200" cy="2252668"/>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199" kern="1200" spc="0" baseline="0">
                <a:gradFill>
                  <a:gsLst>
                    <a:gs pos="1250">
                      <a:schemeClr val="tx1"/>
                    </a:gs>
                    <a:gs pos="100000">
                      <a:schemeClr val="tx1"/>
                    </a:gs>
                  </a:gsLst>
                  <a:lin ang="5400000" scaled="0"/>
                </a:gradFill>
                <a:latin typeface="+mj-lt"/>
                <a:ea typeface="+mn-ea"/>
                <a:cs typeface="+mn-cs"/>
              </a:defRPr>
            </a:lvl1pPr>
            <a:lvl2pPr marL="34277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2pPr>
            <a:lvl3pPr marL="57128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3pPr>
            <a:lvl4pPr marL="799796"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600" kern="1200" spc="0" baseline="0">
                <a:gradFill>
                  <a:gsLst>
                    <a:gs pos="1250">
                      <a:schemeClr val="tx1"/>
                    </a:gs>
                    <a:gs pos="100000">
                      <a:schemeClr val="tx1"/>
                    </a:gs>
                  </a:gsLst>
                  <a:lin ang="5400000" scaled="0"/>
                </a:gradFill>
                <a:latin typeface="+mn-lt"/>
                <a:ea typeface="+mn-ea"/>
                <a:cs typeface="+mn-cs"/>
              </a:defRPr>
            </a:lvl4pPr>
            <a:lvl5pPr marL="1028308"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Arial" panose="020B0604020202020204" pitchFamily="34" charset="0"/>
              <a:buChar char="•"/>
            </a:pPr>
            <a:r>
              <a:rPr lang="en-US" dirty="0"/>
              <a:t>Built by Microsoft</a:t>
            </a:r>
          </a:p>
          <a:p>
            <a:pPr marL="457200" indent="-457200">
              <a:buFont typeface="Arial" panose="020B0604020202020204" pitchFamily="34" charset="0"/>
              <a:buChar char="•"/>
            </a:pPr>
            <a:r>
              <a:rPr lang="en-US" sz="3200" dirty="0">
                <a:solidFill>
                  <a:schemeClr val="tx1"/>
                </a:solidFill>
                <a:latin typeface="Segoe UI Light" pitchFamily="34" charset="0"/>
              </a:rPr>
              <a:t>Reusable patterns</a:t>
            </a:r>
          </a:p>
          <a:p>
            <a:pPr marL="457200" indent="-457200">
              <a:buFont typeface="Arial" panose="020B0604020202020204" pitchFamily="34" charset="0"/>
              <a:buChar char="•"/>
            </a:pPr>
            <a:r>
              <a:rPr lang="en-US" sz="3200" dirty="0">
                <a:solidFill>
                  <a:schemeClr val="tx1"/>
                </a:solidFill>
                <a:latin typeface="Segoe UI Light" pitchFamily="34" charset="0"/>
              </a:rPr>
              <a:t>Used in Office products</a:t>
            </a:r>
            <a:endParaRPr lang="en-US" dirty="0"/>
          </a:p>
          <a:p>
            <a:pPr marL="457200" indent="-457200">
              <a:buFont typeface="Arial" panose="020B0604020202020204" pitchFamily="34" charset="0"/>
              <a:buChar char="•"/>
            </a:pPr>
            <a:r>
              <a:rPr lang="en-US" dirty="0"/>
              <a:t>All about styling instead of JavaScript</a:t>
            </a:r>
          </a:p>
        </p:txBody>
      </p:sp>
      <p:sp>
        <p:nvSpPr>
          <p:cNvPr id="2" name="Rectangle 1"/>
          <p:cNvSpPr/>
          <p:nvPr/>
        </p:nvSpPr>
        <p:spPr>
          <a:xfrm>
            <a:off x="817637" y="4016803"/>
            <a:ext cx="5956182" cy="461665"/>
          </a:xfrm>
          <a:prstGeom prst="rect">
            <a:avLst/>
          </a:prstGeom>
        </p:spPr>
        <p:txBody>
          <a:bodyPr wrap="none">
            <a:spAutoFit/>
          </a:bodyPr>
          <a:lstStyle/>
          <a:p>
            <a:r>
              <a:rPr lang="en-US" sz="2400" dirty="0">
                <a:hlinkClick r:id="rId3"/>
              </a:rPr>
              <a:t>http://dev.office.com/fabric#/components</a:t>
            </a:r>
            <a:r>
              <a:rPr lang="en-US" sz="2400" dirty="0"/>
              <a:t> </a:t>
            </a:r>
          </a:p>
        </p:txBody>
      </p:sp>
    </p:spTree>
    <p:extLst>
      <p:ext uri="{BB962C8B-B14F-4D97-AF65-F5344CB8AC3E}">
        <p14:creationId xmlns:p14="http://schemas.microsoft.com/office/powerpoint/2010/main" val="55791932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Open Source</a:t>
            </a:r>
          </a:p>
        </p:txBody>
      </p:sp>
      <p:sp>
        <p:nvSpPr>
          <p:cNvPr id="4" name="Text Placeholder 3"/>
          <p:cNvSpPr>
            <a:spLocks noGrp="1"/>
          </p:cNvSpPr>
          <p:nvPr>
            <p:ph type="body" sz="quarter" idx="10"/>
          </p:nvPr>
        </p:nvSpPr>
        <p:spPr>
          <a:xfrm>
            <a:off x="233363" y="975249"/>
            <a:ext cx="11813325" cy="1071062"/>
          </a:xfrm>
        </p:spPr>
        <p:txBody>
          <a:bodyPr/>
          <a:lstStyle/>
          <a:p>
            <a:r>
              <a:rPr lang="en-US" sz="3200" dirty="0"/>
              <a:t>The Office UI Fabric project is developed and maintained by the OneDrive and SharePoint Design Studio in order to...</a:t>
            </a:r>
          </a:p>
        </p:txBody>
      </p:sp>
      <p:sp>
        <p:nvSpPr>
          <p:cNvPr id="5" name="Text Placeholder 1"/>
          <p:cNvSpPr txBox="1">
            <a:spLocks/>
          </p:cNvSpPr>
          <p:nvPr/>
        </p:nvSpPr>
        <p:spPr>
          <a:xfrm>
            <a:off x="274638" y="2481448"/>
            <a:ext cx="11887200" cy="304083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199" kern="1200" spc="0" baseline="0">
                <a:gradFill>
                  <a:gsLst>
                    <a:gs pos="1250">
                      <a:schemeClr val="tx1"/>
                    </a:gs>
                    <a:gs pos="100000">
                      <a:schemeClr val="tx1"/>
                    </a:gs>
                  </a:gsLst>
                  <a:lin ang="5400000" scaled="0"/>
                </a:gradFill>
                <a:latin typeface="+mj-lt"/>
                <a:ea typeface="+mn-ea"/>
                <a:cs typeface="+mn-cs"/>
              </a:defRPr>
            </a:lvl1pPr>
            <a:lvl2pPr marL="34277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2pPr>
            <a:lvl3pPr marL="57128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3pPr>
            <a:lvl4pPr marL="799796"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600" kern="1200" spc="0" baseline="0">
                <a:gradFill>
                  <a:gsLst>
                    <a:gs pos="1250">
                      <a:schemeClr val="tx1"/>
                    </a:gs>
                    <a:gs pos="100000">
                      <a:schemeClr val="tx1"/>
                    </a:gs>
                  </a:gsLst>
                  <a:lin ang="5400000" scaled="0"/>
                </a:gradFill>
                <a:latin typeface="+mn-lt"/>
                <a:ea typeface="+mn-ea"/>
                <a:cs typeface="+mn-cs"/>
              </a:defRPr>
            </a:lvl4pPr>
            <a:lvl5pPr marL="1028308"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0" indent="-571500">
              <a:buFont typeface="Arial" panose="020B0604020202020204" pitchFamily="34" charset="0"/>
              <a:buChar char="•"/>
            </a:pPr>
            <a:r>
              <a:rPr lang="en-US" sz="3200" dirty="0">
                <a:gradFill>
                  <a:gsLst>
                    <a:gs pos="1250">
                      <a:schemeClr val="tx1"/>
                    </a:gs>
                    <a:gs pos="99000">
                      <a:schemeClr val="tx1"/>
                    </a:gs>
                  </a:gsLst>
                  <a:lin ang="5400000" scaled="0"/>
                </a:gradFill>
              </a:rPr>
              <a:t>Help the development community build Office Add-ins and Office 365 web apps that integrate seamlessly with Office</a:t>
            </a:r>
          </a:p>
          <a:p>
            <a:pPr marL="571500" indent="-571500">
              <a:buFont typeface="Arial" panose="020B0604020202020204" pitchFamily="34" charset="0"/>
              <a:buChar char="•"/>
            </a:pPr>
            <a:r>
              <a:rPr lang="en-US" sz="3200" dirty="0">
                <a:gradFill>
                  <a:gsLst>
                    <a:gs pos="1250">
                      <a:schemeClr val="tx1"/>
                    </a:gs>
                    <a:gs pos="99000">
                      <a:schemeClr val="tx1"/>
                    </a:gs>
                  </a:gsLst>
                  <a:lin ang="5400000" scaled="0"/>
                </a:gradFill>
              </a:rPr>
              <a:t>Provide a point of reference for the evolving Office 365 design language that anyone can reference</a:t>
            </a:r>
          </a:p>
          <a:p>
            <a:pPr marL="571500" indent="-571500">
              <a:buFont typeface="Arial" panose="020B0604020202020204" pitchFamily="34" charset="0"/>
              <a:buChar char="•"/>
            </a:pPr>
            <a:r>
              <a:rPr lang="en-US" sz="3200" dirty="0">
                <a:gradFill>
                  <a:gsLst>
                    <a:gs pos="1250">
                      <a:schemeClr val="tx1"/>
                    </a:gs>
                    <a:gs pos="99000">
                      <a:schemeClr val="tx1"/>
                    </a:gs>
                  </a:gsLst>
                  <a:lin ang="5400000" scaled="0"/>
                </a:gradFill>
              </a:rPr>
              <a:t>Enable the community to contribute to better experiences for everyone who builds for Office</a:t>
            </a:r>
          </a:p>
        </p:txBody>
      </p:sp>
    </p:spTree>
    <p:extLst>
      <p:ext uri="{BB962C8B-B14F-4D97-AF65-F5344CB8AC3E}">
        <p14:creationId xmlns:p14="http://schemas.microsoft.com/office/powerpoint/2010/main" val="302826404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Fabric and its sub-projects</a:t>
            </a:r>
          </a:p>
        </p:txBody>
      </p:sp>
      <p:sp>
        <p:nvSpPr>
          <p:cNvPr id="32" name="TextBox 31"/>
          <p:cNvSpPr txBox="1"/>
          <p:nvPr/>
        </p:nvSpPr>
        <p:spPr>
          <a:xfrm>
            <a:off x="276306" y="1117199"/>
            <a:ext cx="7297935" cy="915591"/>
          </a:xfrm>
          <a:prstGeom prst="rect">
            <a:avLst/>
          </a:prstGeom>
          <a:noFill/>
        </p:spPr>
        <p:txBody>
          <a:bodyPr wrap="square" lIns="182880" tIns="146304" rIns="182880" bIns="146304" rtlCol="0">
            <a:noAutofit/>
          </a:bodyPr>
          <a:lstStyle/>
          <a:p>
            <a:pPr>
              <a:lnSpc>
                <a:spcPct val="90000"/>
              </a:lnSpc>
              <a:spcAft>
                <a:spcPts val="600"/>
              </a:spcAft>
            </a:pPr>
            <a:r>
              <a:rPr lang="en-US" dirty="0">
                <a:gradFill>
                  <a:gsLst>
                    <a:gs pos="1250">
                      <a:schemeClr val="tx1"/>
                    </a:gs>
                    <a:gs pos="99000">
                      <a:schemeClr val="tx1"/>
                    </a:gs>
                  </a:gsLst>
                  <a:lin ang="5400000" scaled="0"/>
                </a:gradFill>
              </a:rPr>
              <a:t>All depending on the Core, all open source</a:t>
            </a:r>
          </a:p>
        </p:txBody>
      </p:sp>
      <p:grpSp>
        <p:nvGrpSpPr>
          <p:cNvPr id="10" name="Group 9"/>
          <p:cNvGrpSpPr/>
          <p:nvPr/>
        </p:nvGrpSpPr>
        <p:grpSpPr>
          <a:xfrm>
            <a:off x="1069364" y="1550832"/>
            <a:ext cx="10300114" cy="4878731"/>
            <a:chOff x="1821170" y="1818750"/>
            <a:chExt cx="10300114" cy="4878731"/>
          </a:xfrm>
        </p:grpSpPr>
        <p:sp>
          <p:nvSpPr>
            <p:cNvPr id="5" name="TextBox 4"/>
            <p:cNvSpPr txBox="1"/>
            <p:nvPr/>
          </p:nvSpPr>
          <p:spPr>
            <a:xfrm>
              <a:off x="2043489" y="5216056"/>
              <a:ext cx="369397" cy="627864"/>
            </a:xfrm>
            <a:prstGeom prst="rect">
              <a:avLst/>
            </a:prstGeom>
            <a:noFill/>
          </p:spPr>
          <p:txBody>
            <a:bodyPr wrap="none" lIns="182880" tIns="146304" rIns="182880" bIns="146304" rtlCol="0">
              <a:spAutoFit/>
            </a:bodyPr>
            <a:lstStyle/>
            <a:p>
              <a:pPr>
                <a:lnSpc>
                  <a:spcPct val="90000"/>
                </a:lnSpc>
                <a:spcAft>
                  <a:spcPts val="600"/>
                </a:spcAft>
              </a:pPr>
              <a:endParaRPr lang="en-US" sz="2400" dirty="0" err="1">
                <a:gradFill>
                  <a:gsLst>
                    <a:gs pos="2917">
                      <a:schemeClr val="tx1"/>
                    </a:gs>
                    <a:gs pos="30000">
                      <a:schemeClr val="tx1"/>
                    </a:gs>
                  </a:gsLst>
                  <a:lin ang="5400000" scaled="0"/>
                </a:gradFill>
              </a:endParaRPr>
            </a:p>
          </p:txBody>
        </p:sp>
        <p:pic>
          <p:nvPicPr>
            <p:cNvPr id="6" name="Picture 5"/>
            <p:cNvPicPr>
              <a:picLocks noChangeAspect="1"/>
            </p:cNvPicPr>
            <p:nvPr/>
          </p:nvPicPr>
          <p:blipFill rotWithShape="1">
            <a:blip r:embed="rId3"/>
            <a:srcRect l="9412"/>
            <a:stretch/>
          </p:blipFill>
          <p:spPr>
            <a:xfrm>
              <a:off x="1821170" y="1818750"/>
              <a:ext cx="8587409" cy="4878731"/>
            </a:xfrm>
            <a:prstGeom prst="rect">
              <a:avLst/>
            </a:prstGeom>
          </p:spPr>
        </p:pic>
        <p:sp>
          <p:nvSpPr>
            <p:cNvPr id="7" name="TextBox 6"/>
            <p:cNvSpPr txBox="1"/>
            <p:nvPr/>
          </p:nvSpPr>
          <p:spPr>
            <a:xfrm>
              <a:off x="1996099" y="5088834"/>
              <a:ext cx="189276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Fabric Core</a:t>
              </a:r>
            </a:p>
          </p:txBody>
        </p:sp>
        <p:sp>
          <p:nvSpPr>
            <p:cNvPr id="8" name="TextBox 7"/>
            <p:cNvSpPr txBox="1"/>
            <p:nvPr/>
          </p:nvSpPr>
          <p:spPr>
            <a:xfrm>
              <a:off x="1996098" y="5607948"/>
              <a:ext cx="2210145"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gradFill>
                    <a:gsLst>
                      <a:gs pos="2917">
                        <a:schemeClr val="tx1"/>
                      </a:gs>
                      <a:gs pos="30000">
                        <a:schemeClr val="tx1"/>
                      </a:gs>
                    </a:gsLst>
                    <a:lin ang="5400000" scaled="0"/>
                  </a:gradFill>
                </a:rPr>
                <a:t>Core elements of the design language including icons, colors, type, and the grid</a:t>
              </a:r>
            </a:p>
          </p:txBody>
        </p:sp>
        <p:sp>
          <p:nvSpPr>
            <p:cNvPr id="34" name="TextBox 33"/>
            <p:cNvSpPr txBox="1"/>
            <p:nvPr/>
          </p:nvSpPr>
          <p:spPr>
            <a:xfrm>
              <a:off x="4740847" y="5088834"/>
              <a:ext cx="179513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Fabric React</a:t>
              </a:r>
            </a:p>
          </p:txBody>
        </p:sp>
        <p:sp>
          <p:nvSpPr>
            <p:cNvPr id="35" name="TextBox 34"/>
            <p:cNvSpPr txBox="1"/>
            <p:nvPr/>
          </p:nvSpPr>
          <p:spPr>
            <a:xfrm>
              <a:off x="4740847" y="5529988"/>
              <a:ext cx="1795130"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chemeClr val="bg1"/>
                  </a:solidFill>
                </a:rPr>
                <a:t>Robust, up-to-date components built with the React framework.</a:t>
              </a:r>
            </a:p>
          </p:txBody>
        </p:sp>
        <p:sp>
          <p:nvSpPr>
            <p:cNvPr id="36" name="TextBox 35"/>
            <p:cNvSpPr txBox="1"/>
            <p:nvPr/>
          </p:nvSpPr>
          <p:spPr>
            <a:xfrm>
              <a:off x="6581864" y="5088834"/>
              <a:ext cx="179513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Fabric JS</a:t>
              </a:r>
            </a:p>
          </p:txBody>
        </p:sp>
        <p:sp>
          <p:nvSpPr>
            <p:cNvPr id="37" name="TextBox 36"/>
            <p:cNvSpPr txBox="1"/>
            <p:nvPr/>
          </p:nvSpPr>
          <p:spPr>
            <a:xfrm>
              <a:off x="6581864" y="5529988"/>
              <a:ext cx="1795130"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chemeClr val="bg1"/>
                  </a:solidFill>
                </a:rPr>
                <a:t>Simple, visuals-focused components that you can extend, rework, and build on.</a:t>
              </a:r>
            </a:p>
          </p:txBody>
        </p:sp>
        <p:sp>
          <p:nvSpPr>
            <p:cNvPr id="38" name="TextBox 37"/>
            <p:cNvSpPr txBox="1"/>
            <p:nvPr/>
          </p:nvSpPr>
          <p:spPr>
            <a:xfrm>
              <a:off x="8422881" y="5088834"/>
              <a:ext cx="179513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ngFabric</a:t>
              </a:r>
            </a:p>
          </p:txBody>
        </p:sp>
        <p:sp>
          <p:nvSpPr>
            <p:cNvPr id="39" name="TextBox 38"/>
            <p:cNvSpPr txBox="1"/>
            <p:nvPr/>
          </p:nvSpPr>
          <p:spPr>
            <a:xfrm>
              <a:off x="8422881" y="5529988"/>
              <a:ext cx="1795130"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chemeClr val="bg1"/>
                  </a:solidFill>
                </a:rPr>
                <a:t>Community-driven project to build components for Angular-based apps.</a:t>
              </a:r>
            </a:p>
          </p:txBody>
        </p:sp>
        <p:pic>
          <p:nvPicPr>
            <p:cNvPr id="9" name="Picture 8"/>
            <p:cNvPicPr>
              <a:picLocks noChangeAspect="1"/>
            </p:cNvPicPr>
            <p:nvPr/>
          </p:nvPicPr>
          <p:blipFill>
            <a:blip r:embed="rId4"/>
            <a:stretch>
              <a:fillRect/>
            </a:stretch>
          </p:blipFill>
          <p:spPr>
            <a:xfrm>
              <a:off x="10331420" y="2985743"/>
              <a:ext cx="1707439" cy="3711738"/>
            </a:xfrm>
            <a:prstGeom prst="rect">
              <a:avLst/>
            </a:prstGeom>
          </p:spPr>
        </p:pic>
        <p:sp>
          <p:nvSpPr>
            <p:cNvPr id="40" name="TextBox 39"/>
            <p:cNvSpPr txBox="1"/>
            <p:nvPr/>
          </p:nvSpPr>
          <p:spPr>
            <a:xfrm>
              <a:off x="10326154" y="5103186"/>
              <a:ext cx="179513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Fabric iOS</a:t>
              </a:r>
            </a:p>
          </p:txBody>
        </p:sp>
        <p:sp>
          <p:nvSpPr>
            <p:cNvPr id="41" name="TextBox 40"/>
            <p:cNvSpPr txBox="1"/>
            <p:nvPr/>
          </p:nvSpPr>
          <p:spPr>
            <a:xfrm>
              <a:off x="10326154" y="5544340"/>
              <a:ext cx="1795130" cy="960263"/>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chemeClr val="bg1"/>
                  </a:solidFill>
                </a:rPr>
                <a:t>Native Swift colors, type ramp, and components for building iOS apps.</a:t>
              </a:r>
            </a:p>
          </p:txBody>
        </p:sp>
      </p:grpSp>
      <p:sp>
        <p:nvSpPr>
          <p:cNvPr id="2" name="Rectangle 1"/>
          <p:cNvSpPr/>
          <p:nvPr/>
        </p:nvSpPr>
        <p:spPr bwMode="auto">
          <a:xfrm>
            <a:off x="7748588" y="2819763"/>
            <a:ext cx="1697832" cy="287900"/>
          </a:xfrm>
          <a:prstGeom prst="rect">
            <a:avLst/>
          </a:prstGeom>
          <a:solidFill>
            <a:srgbClr val="708E7E"/>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a:gradFill>
                  <a:gsLst>
                    <a:gs pos="5439">
                      <a:srgbClr val="F8F8F8"/>
                    </a:gs>
                    <a:gs pos="10000">
                      <a:srgbClr val="F8F8F8"/>
                    </a:gs>
                  </a:gsLst>
                  <a:lin ang="5400000" scaled="0"/>
                </a:gradFill>
                <a:latin typeface="Segoe UI Semibold" panose="020B0702040204020203" pitchFamily="34" charset="0"/>
                <a:cs typeface="Segoe UI Semibold" panose="020B0702040204020203" pitchFamily="34" charset="0"/>
              </a:rPr>
              <a:t>Community built</a:t>
            </a:r>
          </a:p>
        </p:txBody>
      </p:sp>
    </p:spTree>
    <p:extLst>
      <p:ext uri="{BB962C8B-B14F-4D97-AF65-F5344CB8AC3E}">
        <p14:creationId xmlns:p14="http://schemas.microsoft.com/office/powerpoint/2010/main" val="2607310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Monitor Releases and Contribute</a:t>
            </a:r>
          </a:p>
        </p:txBody>
      </p:sp>
      <p:sp>
        <p:nvSpPr>
          <p:cNvPr id="4" name="Text Placeholder 3"/>
          <p:cNvSpPr>
            <a:spLocks noGrp="1"/>
          </p:cNvSpPr>
          <p:nvPr>
            <p:ph type="body" sz="quarter" idx="10"/>
          </p:nvPr>
        </p:nvSpPr>
        <p:spPr>
          <a:xfrm>
            <a:off x="233363" y="975249"/>
            <a:ext cx="11813325" cy="5207323"/>
          </a:xfrm>
        </p:spPr>
        <p:txBody>
          <a:bodyPr/>
          <a:lstStyle/>
          <a:p>
            <a:pPr marL="457200" indent="-457200">
              <a:buFont typeface="Arial" panose="020B0604020202020204" pitchFamily="34" charset="0"/>
              <a:buChar char="•"/>
            </a:pPr>
            <a:r>
              <a:rPr lang="en-US" sz="3200" dirty="0"/>
              <a:t>Microsoft releases changes to the design language, components, and other assets frequently, and will make these updates available to the community.</a:t>
            </a:r>
          </a:p>
          <a:p>
            <a:pPr marL="457200" indent="-457200">
              <a:buFont typeface="Arial" panose="020B0604020202020204" pitchFamily="34" charset="0"/>
              <a:buChar char="•"/>
            </a:pPr>
            <a:r>
              <a:rPr lang="en-US" sz="3200" dirty="0"/>
              <a:t>If features are deprecated MS notes that in the change log, and the feature will be removed from the next major release.</a:t>
            </a:r>
          </a:p>
          <a:p>
            <a:pPr marL="457200" indent="-457200">
              <a:buFont typeface="Arial" panose="020B0604020202020204" pitchFamily="34" charset="0"/>
              <a:buChar char="•"/>
            </a:pPr>
            <a:endParaRPr lang="en-US" sz="3200" dirty="0"/>
          </a:p>
          <a:p>
            <a:r>
              <a:rPr lang="en-US" dirty="0">
                <a:gradFill>
                  <a:gsLst>
                    <a:gs pos="1250">
                      <a:schemeClr val="tx2"/>
                    </a:gs>
                    <a:gs pos="99000">
                      <a:schemeClr val="tx2"/>
                    </a:gs>
                  </a:gsLst>
                  <a:lin ang="5400000" scaled="0"/>
                </a:gradFill>
              </a:rPr>
              <a:t>Change Log</a:t>
            </a:r>
          </a:p>
          <a:p>
            <a:r>
              <a:rPr lang="en-US" sz="3200" dirty="0">
                <a:hlinkClick r:id="rId3"/>
              </a:rPr>
              <a:t>https://github.com/OfficeDev/Office-UI-Fabric-React/releases</a:t>
            </a:r>
            <a:r>
              <a:rPr lang="en-US" sz="3200" dirty="0"/>
              <a:t> </a:t>
            </a:r>
          </a:p>
          <a:p>
            <a:r>
              <a:rPr lang="en-US" dirty="0">
                <a:gradFill>
                  <a:gsLst>
                    <a:gs pos="1250">
                      <a:schemeClr val="tx2"/>
                    </a:gs>
                    <a:gs pos="99000">
                      <a:schemeClr val="tx2"/>
                    </a:gs>
                  </a:gsLst>
                  <a:lin ang="5400000" scaled="0"/>
                </a:gradFill>
              </a:rPr>
              <a:t>Contribute In the GitHub Repository</a:t>
            </a:r>
          </a:p>
          <a:p>
            <a:r>
              <a:rPr lang="en-US" sz="3200" dirty="0">
                <a:hlinkClick r:id="rId4"/>
              </a:rPr>
              <a:t>https://github.com/OfficeDev/Office-UI-Fabric-React</a:t>
            </a:r>
            <a:r>
              <a:rPr lang="en-US" sz="3200" dirty="0"/>
              <a:t> </a:t>
            </a:r>
          </a:p>
        </p:txBody>
      </p:sp>
    </p:spTree>
    <p:extLst>
      <p:ext uri="{BB962C8B-B14F-4D97-AF65-F5344CB8AC3E}">
        <p14:creationId xmlns:p14="http://schemas.microsoft.com/office/powerpoint/2010/main" val="365952609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Fabric components - overview</a:t>
            </a:r>
          </a:p>
        </p:txBody>
      </p:sp>
      <p:sp>
        <p:nvSpPr>
          <p:cNvPr id="15" name="Text Placeholder 4"/>
          <p:cNvSpPr txBox="1">
            <a:spLocks/>
          </p:cNvSpPr>
          <p:nvPr/>
        </p:nvSpPr>
        <p:spPr>
          <a:xfrm>
            <a:off x="274639" y="120478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Inputs</a:t>
            </a:r>
          </a:p>
          <a:p>
            <a:pPr>
              <a:lnSpc>
                <a:spcPct val="100000"/>
              </a:lnSpc>
              <a:spcBef>
                <a:spcPts val="0"/>
              </a:spcBef>
              <a:buSzTx/>
            </a:pPr>
            <a:r>
              <a:rPr lang="en-US" sz="2000" dirty="0">
                <a:gradFill>
                  <a:gsLst>
                    <a:gs pos="5417">
                      <a:schemeClr val="tx1"/>
                    </a:gs>
                    <a:gs pos="28000">
                      <a:schemeClr val="tx1"/>
                    </a:gs>
                  </a:gsLst>
                  <a:lin ang="5400000" scaled="0"/>
                </a:gradFill>
                <a:latin typeface="Segoe UI"/>
              </a:rPr>
              <a:t>Button, </a:t>
            </a:r>
            <a:r>
              <a:rPr lang="en-US" sz="2000" dirty="0" err="1">
                <a:gradFill>
                  <a:gsLst>
                    <a:gs pos="5417">
                      <a:schemeClr val="tx1"/>
                    </a:gs>
                    <a:gs pos="28000">
                      <a:schemeClr val="tx1"/>
                    </a:gs>
                  </a:gsLst>
                  <a:lin ang="5400000" scaled="0"/>
                </a:gradFill>
                <a:latin typeface="Segoe UI"/>
              </a:rPr>
              <a:t>TextField</a:t>
            </a:r>
            <a:r>
              <a:rPr lang="en-US" sz="2000" dirty="0">
                <a:gradFill>
                  <a:gsLst>
                    <a:gs pos="5417">
                      <a:schemeClr val="tx1"/>
                    </a:gs>
                    <a:gs pos="28000">
                      <a:schemeClr val="tx1"/>
                    </a:gs>
                  </a:gsLst>
                  <a:lin ang="5400000" scaled="0"/>
                </a:gradFill>
                <a:latin typeface="Segoe UI"/>
              </a:rPr>
              <a:t>, Dropdown, Checkbox</a:t>
            </a:r>
          </a:p>
        </p:txBody>
      </p:sp>
      <p:sp>
        <p:nvSpPr>
          <p:cNvPr id="16" name="Text Placeholder 4"/>
          <p:cNvSpPr txBox="1">
            <a:spLocks/>
          </p:cNvSpPr>
          <p:nvPr/>
        </p:nvSpPr>
        <p:spPr>
          <a:xfrm>
            <a:off x="274639" y="230206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Pickers</a:t>
            </a:r>
          </a:p>
          <a:p>
            <a:pPr>
              <a:lnSpc>
                <a:spcPct val="100000"/>
              </a:lnSpc>
              <a:spcBef>
                <a:spcPts val="0"/>
              </a:spcBef>
              <a:buSzTx/>
            </a:pPr>
            <a:r>
              <a:rPr lang="en-US" sz="2000" dirty="0" err="1">
                <a:gradFill>
                  <a:gsLst>
                    <a:gs pos="5417">
                      <a:schemeClr val="tx1"/>
                    </a:gs>
                    <a:gs pos="28000">
                      <a:schemeClr val="tx1"/>
                    </a:gs>
                  </a:gsLst>
                  <a:lin ang="5400000" scaled="0"/>
                </a:gradFill>
                <a:latin typeface="Segoe UI"/>
              </a:rPr>
              <a:t>DatePicker</a:t>
            </a:r>
            <a:r>
              <a:rPr lang="en-US" sz="2000" dirty="0">
                <a:gradFill>
                  <a:gsLst>
                    <a:gs pos="5417">
                      <a:schemeClr val="tx1"/>
                    </a:gs>
                    <a:gs pos="28000">
                      <a:schemeClr val="tx1"/>
                    </a:gs>
                  </a:gsLst>
                  <a:lin ang="5400000" scaled="0"/>
                </a:gradFill>
                <a:latin typeface="Segoe UI"/>
              </a:rPr>
              <a:t>, </a:t>
            </a:r>
            <a:r>
              <a:rPr lang="en-US" sz="2000" dirty="0" err="1">
                <a:gradFill>
                  <a:gsLst>
                    <a:gs pos="5417">
                      <a:schemeClr val="tx1"/>
                    </a:gs>
                    <a:gs pos="28000">
                      <a:schemeClr val="tx1"/>
                    </a:gs>
                  </a:gsLst>
                  <a:lin ang="5400000" scaled="0"/>
                </a:gradFill>
                <a:latin typeface="Segoe UI"/>
              </a:rPr>
              <a:t>PeoplePicker</a:t>
            </a:r>
            <a:r>
              <a:rPr lang="en-US" sz="2000" dirty="0">
                <a:gradFill>
                  <a:gsLst>
                    <a:gs pos="5417">
                      <a:schemeClr val="tx1"/>
                    </a:gs>
                    <a:gs pos="28000">
                      <a:schemeClr val="tx1"/>
                    </a:gs>
                  </a:gsLst>
                  <a:lin ang="5400000" scaled="0"/>
                </a:gradFill>
                <a:latin typeface="Segoe UI"/>
              </a:rPr>
              <a:t>, </a:t>
            </a:r>
            <a:r>
              <a:rPr lang="en-US" sz="2000" dirty="0" err="1">
                <a:gradFill>
                  <a:gsLst>
                    <a:gs pos="5417">
                      <a:schemeClr val="tx1"/>
                    </a:gs>
                    <a:gs pos="28000">
                      <a:schemeClr val="tx1"/>
                    </a:gs>
                  </a:gsLst>
                  <a:lin ang="5400000" scaled="0"/>
                </a:gradFill>
                <a:latin typeface="Segoe UI"/>
              </a:rPr>
              <a:t>TagPicker</a:t>
            </a:r>
            <a:r>
              <a:rPr lang="en-US" sz="2000" dirty="0">
                <a:gradFill>
                  <a:gsLst>
                    <a:gs pos="5417">
                      <a:schemeClr val="tx1"/>
                    </a:gs>
                    <a:gs pos="28000">
                      <a:schemeClr val="tx1"/>
                    </a:gs>
                  </a:gsLst>
                  <a:lin ang="5400000" scaled="0"/>
                </a:gradFill>
                <a:latin typeface="Segoe UI"/>
              </a:rPr>
              <a:t>, </a:t>
            </a:r>
            <a:r>
              <a:rPr lang="en-US" sz="2000" dirty="0" err="1">
                <a:gradFill>
                  <a:gsLst>
                    <a:gs pos="5417">
                      <a:schemeClr val="tx1"/>
                    </a:gs>
                    <a:gs pos="28000">
                      <a:schemeClr val="tx1"/>
                    </a:gs>
                  </a:gsLst>
                  <a:lin ang="5400000" scaled="0"/>
                </a:gradFill>
                <a:latin typeface="Segoe UI"/>
              </a:rPr>
              <a:t>DocumentPicker</a:t>
            </a:r>
            <a:r>
              <a:rPr lang="en-US" sz="2000" dirty="0">
                <a:gradFill>
                  <a:gsLst>
                    <a:gs pos="5417">
                      <a:schemeClr val="tx1"/>
                    </a:gs>
                    <a:gs pos="28000">
                      <a:schemeClr val="tx1"/>
                    </a:gs>
                  </a:gsLst>
                  <a:lin ang="5400000" scaled="0"/>
                </a:gradFill>
                <a:latin typeface="Segoe UI"/>
              </a:rPr>
              <a:t>, </a:t>
            </a:r>
            <a:r>
              <a:rPr lang="en-US" sz="2000" dirty="0" err="1">
                <a:gradFill>
                  <a:gsLst>
                    <a:gs pos="5417">
                      <a:schemeClr val="tx1"/>
                    </a:gs>
                    <a:gs pos="28000">
                      <a:schemeClr val="tx1"/>
                    </a:gs>
                  </a:gsLst>
                  <a:lin ang="5400000" scaled="0"/>
                </a:gradFill>
                <a:latin typeface="Segoe UI"/>
              </a:rPr>
              <a:t>ColorPicker</a:t>
            </a:r>
            <a:endParaRPr lang="en-US" sz="2000" dirty="0">
              <a:gradFill>
                <a:gsLst>
                  <a:gs pos="5417">
                    <a:schemeClr val="tx1"/>
                  </a:gs>
                  <a:gs pos="28000">
                    <a:schemeClr val="tx1"/>
                  </a:gs>
                </a:gsLst>
                <a:lin ang="5400000" scaled="0"/>
              </a:gradFill>
              <a:latin typeface="Segoe UI"/>
            </a:endParaRPr>
          </a:p>
        </p:txBody>
      </p:sp>
      <p:sp>
        <p:nvSpPr>
          <p:cNvPr id="19" name="Text Placeholder 4"/>
          <p:cNvSpPr txBox="1">
            <a:spLocks/>
          </p:cNvSpPr>
          <p:nvPr/>
        </p:nvSpPr>
        <p:spPr>
          <a:xfrm>
            <a:off x="274639" y="339934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Layout</a:t>
            </a:r>
          </a:p>
          <a:p>
            <a:pPr>
              <a:lnSpc>
                <a:spcPct val="100000"/>
              </a:lnSpc>
              <a:spcBef>
                <a:spcPts val="0"/>
              </a:spcBef>
              <a:buSzTx/>
            </a:pPr>
            <a:r>
              <a:rPr lang="en-US" sz="2000" dirty="0">
                <a:gradFill>
                  <a:gsLst>
                    <a:gs pos="5417">
                      <a:schemeClr val="tx1"/>
                    </a:gs>
                    <a:gs pos="28000">
                      <a:schemeClr val="tx1"/>
                    </a:gs>
                  </a:gsLst>
                  <a:lin ang="5400000" scaled="0"/>
                </a:gradFill>
                <a:latin typeface="Segoe UI"/>
              </a:rPr>
              <a:t>CommandBar, Dialog, </a:t>
            </a:r>
            <a:r>
              <a:rPr lang="en-US" sz="2000" dirty="0" err="1">
                <a:gradFill>
                  <a:gsLst>
                    <a:gs pos="5417">
                      <a:schemeClr val="tx1"/>
                    </a:gs>
                    <a:gs pos="28000">
                      <a:schemeClr val="tx1"/>
                    </a:gs>
                  </a:gsLst>
                  <a:lin ang="5400000" scaled="0"/>
                </a:gradFill>
                <a:latin typeface="Segoe UI"/>
              </a:rPr>
              <a:t>ContextualMenu</a:t>
            </a:r>
            <a:r>
              <a:rPr lang="en-US" sz="2000" dirty="0">
                <a:gradFill>
                  <a:gsLst>
                    <a:gs pos="5417">
                      <a:schemeClr val="tx1"/>
                    </a:gs>
                    <a:gs pos="28000">
                      <a:schemeClr val="tx1"/>
                    </a:gs>
                  </a:gsLst>
                  <a:lin ang="5400000" scaled="0"/>
                </a:gradFill>
                <a:latin typeface="Segoe UI"/>
              </a:rPr>
              <a:t>, Callout, Panel</a:t>
            </a:r>
          </a:p>
        </p:txBody>
      </p:sp>
      <p:sp>
        <p:nvSpPr>
          <p:cNvPr id="20" name="Text Placeholder 4"/>
          <p:cNvSpPr txBox="1">
            <a:spLocks/>
          </p:cNvSpPr>
          <p:nvPr/>
        </p:nvSpPr>
        <p:spPr>
          <a:xfrm>
            <a:off x="274639" y="449662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Content and People</a:t>
            </a:r>
          </a:p>
          <a:p>
            <a:pPr>
              <a:lnSpc>
                <a:spcPct val="100000"/>
              </a:lnSpc>
              <a:spcBef>
                <a:spcPts val="0"/>
              </a:spcBef>
              <a:buSzTx/>
            </a:pPr>
            <a:r>
              <a:rPr lang="en-US" sz="2000" dirty="0">
                <a:gradFill>
                  <a:gsLst>
                    <a:gs pos="5417">
                      <a:schemeClr val="tx1"/>
                    </a:gs>
                    <a:gs pos="28000">
                      <a:schemeClr val="tx1"/>
                    </a:gs>
                  </a:gsLst>
                  <a:lin ang="5400000" scaled="0"/>
                </a:gradFill>
                <a:latin typeface="Segoe UI"/>
              </a:rPr>
              <a:t>List, Persona, </a:t>
            </a:r>
            <a:r>
              <a:rPr lang="en-US" sz="2000" dirty="0" err="1">
                <a:gradFill>
                  <a:gsLst>
                    <a:gs pos="5417">
                      <a:schemeClr val="tx1"/>
                    </a:gs>
                    <a:gs pos="28000">
                      <a:schemeClr val="tx1"/>
                    </a:gs>
                  </a:gsLst>
                  <a:lin ang="5400000" scaled="0"/>
                </a:gradFill>
                <a:latin typeface="Segoe UI"/>
              </a:rPr>
              <a:t>FacePile</a:t>
            </a:r>
            <a:endParaRPr lang="en-US" sz="2000" dirty="0">
              <a:gradFill>
                <a:gsLst>
                  <a:gs pos="5417">
                    <a:schemeClr val="tx1"/>
                  </a:gs>
                  <a:gs pos="28000">
                    <a:schemeClr val="tx1"/>
                  </a:gs>
                </a:gsLst>
                <a:lin ang="5400000" scaled="0"/>
              </a:gradFill>
              <a:latin typeface="Segoe UI"/>
            </a:endParaRPr>
          </a:p>
        </p:txBody>
      </p:sp>
      <p:sp>
        <p:nvSpPr>
          <p:cNvPr id="21" name="Text Placeholder 4"/>
          <p:cNvSpPr txBox="1">
            <a:spLocks/>
          </p:cNvSpPr>
          <p:nvPr/>
        </p:nvSpPr>
        <p:spPr>
          <a:xfrm>
            <a:off x="274639" y="5593904"/>
            <a:ext cx="8229599" cy="1097280"/>
          </a:xfrm>
          <a:prstGeom prst="rect">
            <a:avLst/>
          </a:prstGeom>
          <a:solidFill>
            <a:schemeClr val="tx1">
              <a:alpha val="13000"/>
            </a:schemeClr>
          </a:solidFill>
        </p:spPr>
        <p:txBody>
          <a:bodyPr wrap="none" lIns="182880" tIns="146304" rIns="182880" bIns="146304" anchor="t"/>
          <a:lstStyle>
            <a:lvl1pPr marL="0" indent="0" algn="l" defTabSz="914363" rtl="0" eaLnBrk="1" latinLnBrk="0" hangingPunct="1">
              <a:lnSpc>
                <a:spcPct val="90000"/>
              </a:lnSpc>
              <a:spcBef>
                <a:spcPct val="20000"/>
              </a:spcBef>
              <a:buSzPct val="90000"/>
              <a:buFont typeface="Wingdings" pitchFamily="2" charset="2"/>
              <a:buNone/>
              <a:defRPr sz="2800" kern="1200">
                <a:gradFill>
                  <a:gsLst>
                    <a:gs pos="0">
                      <a:schemeClr val="tx1"/>
                    </a:gs>
                    <a:gs pos="86000">
                      <a:schemeClr val="tx1"/>
                    </a:gs>
                  </a:gsLst>
                  <a:lin ang="5400000" scaled="0"/>
                </a:gradFill>
                <a:latin typeface="Segoe UI Semibold" pitchFamily="34" charset="0"/>
                <a:ea typeface="+mn-ea"/>
                <a:cs typeface="+mn-cs"/>
              </a:defRPr>
            </a:lvl1pPr>
            <a:lvl2pPr marL="460375" indent="0" algn="l" defTabSz="914363" rtl="0" eaLnBrk="1" latinLnBrk="0" hangingPunct="1">
              <a:lnSpc>
                <a:spcPct val="90000"/>
              </a:lnSpc>
              <a:spcBef>
                <a:spcPct val="20000"/>
              </a:spcBef>
              <a:buSzPct val="90000"/>
              <a:buFont typeface="Wingdings" pitchFamily="2" charset="2"/>
              <a:buNone/>
              <a:defRPr sz="2400" kern="1200">
                <a:gradFill>
                  <a:gsLst>
                    <a:gs pos="0">
                      <a:schemeClr val="tx1"/>
                    </a:gs>
                    <a:gs pos="86000">
                      <a:schemeClr val="tx1"/>
                    </a:gs>
                  </a:gsLst>
                  <a:lin ang="5400000" scaled="0"/>
                </a:gradFill>
                <a:latin typeface="Segoe UI Light" pitchFamily="34" charset="0"/>
                <a:ea typeface="+mn-ea"/>
                <a:cs typeface="+mn-cs"/>
              </a:defRPr>
            </a:lvl2pPr>
            <a:lvl3pPr marL="1204913" indent="-349250" algn="l" defTabSz="914363" rtl="0" eaLnBrk="1" latinLnBrk="0" hangingPunct="1">
              <a:lnSpc>
                <a:spcPct val="90000"/>
              </a:lnSpc>
              <a:spcBef>
                <a:spcPct val="20000"/>
              </a:spcBef>
              <a:buSzPct val="90000"/>
              <a:buFont typeface="Wingdings" pitchFamily="2" charset="2"/>
              <a:buChar char="§"/>
              <a:defRPr sz="2000" kern="1200">
                <a:gradFill>
                  <a:gsLst>
                    <a:gs pos="0">
                      <a:schemeClr val="tx1"/>
                    </a:gs>
                    <a:gs pos="86000">
                      <a:schemeClr val="tx1"/>
                    </a:gs>
                  </a:gsLst>
                  <a:lin ang="5400000" scaled="0"/>
                </a:gradFill>
                <a:latin typeface="Segoe UI Light" pitchFamily="34" charset="0"/>
                <a:ea typeface="+mn-ea"/>
                <a:cs typeface="+mn-cs"/>
              </a:defRPr>
            </a:lvl3pPr>
            <a:lvl4pPr marL="1538288" indent="-279400"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4pPr>
            <a:lvl5pPr marL="1887538" indent="-282575" algn="l" defTabSz="914363" rtl="0" eaLnBrk="1" latinLnBrk="0" hangingPunct="1">
              <a:lnSpc>
                <a:spcPct val="90000"/>
              </a:lnSpc>
              <a:spcBef>
                <a:spcPct val="20000"/>
              </a:spcBef>
              <a:buSzPct val="90000"/>
              <a:buFont typeface="Wingdings" pitchFamily="2" charset="2"/>
              <a:buChar char="§"/>
              <a:defRPr sz="1800" kern="1200">
                <a:gradFill>
                  <a:gsLst>
                    <a:gs pos="0">
                      <a:schemeClr val="tx1"/>
                    </a:gs>
                    <a:gs pos="86000">
                      <a:schemeClr val="tx1"/>
                    </a:gs>
                  </a:gsLst>
                  <a:lin ang="5400000" scaled="0"/>
                </a:gradFill>
                <a:latin typeface="Segoe UI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spc="-70" dirty="0">
                <a:gradFill>
                  <a:gsLst>
                    <a:gs pos="5417">
                      <a:schemeClr val="tx1"/>
                    </a:gs>
                    <a:gs pos="28000">
                      <a:schemeClr val="tx1"/>
                    </a:gs>
                  </a:gsLst>
                  <a:lin ang="5400000" scaled="0"/>
                </a:gradFill>
                <a:latin typeface="Segoe UI Light"/>
              </a:rPr>
              <a:t>Informational</a:t>
            </a:r>
          </a:p>
          <a:p>
            <a:pPr>
              <a:lnSpc>
                <a:spcPct val="100000"/>
              </a:lnSpc>
              <a:spcBef>
                <a:spcPts val="0"/>
              </a:spcBef>
              <a:buSzTx/>
            </a:pPr>
            <a:r>
              <a:rPr lang="en-US" sz="2000" dirty="0" err="1">
                <a:gradFill>
                  <a:gsLst>
                    <a:gs pos="5417">
                      <a:schemeClr val="tx1"/>
                    </a:gs>
                    <a:gs pos="28000">
                      <a:schemeClr val="tx1"/>
                    </a:gs>
                  </a:gsLst>
                  <a:lin ang="5400000" scaled="0"/>
                </a:gradFill>
                <a:latin typeface="Segoe UI"/>
              </a:rPr>
              <a:t>ProgressIndicator</a:t>
            </a:r>
            <a:r>
              <a:rPr lang="en-US" sz="2000" dirty="0">
                <a:gradFill>
                  <a:gsLst>
                    <a:gs pos="5417">
                      <a:schemeClr val="tx1"/>
                    </a:gs>
                    <a:gs pos="28000">
                      <a:schemeClr val="tx1"/>
                    </a:gs>
                  </a:gsLst>
                  <a:lin ang="5400000" scaled="0"/>
                </a:gradFill>
                <a:latin typeface="Segoe UI"/>
              </a:rPr>
              <a:t>, Spinner, </a:t>
            </a:r>
            <a:r>
              <a:rPr lang="en-US" sz="2000" dirty="0" err="1">
                <a:gradFill>
                  <a:gsLst>
                    <a:gs pos="5417">
                      <a:schemeClr val="tx1"/>
                    </a:gs>
                    <a:gs pos="28000">
                      <a:schemeClr val="tx1"/>
                    </a:gs>
                  </a:gsLst>
                  <a:lin ang="5400000" scaled="0"/>
                </a:gradFill>
                <a:latin typeface="Segoe UI"/>
              </a:rPr>
              <a:t>MessageBar</a:t>
            </a:r>
            <a:endParaRPr lang="en-US" sz="2000" dirty="0">
              <a:gradFill>
                <a:gsLst>
                  <a:gs pos="5417">
                    <a:schemeClr val="tx1"/>
                  </a:gs>
                  <a:gs pos="28000">
                    <a:schemeClr val="tx1"/>
                  </a:gs>
                </a:gsLst>
                <a:lin ang="5400000" scaled="0"/>
              </a:gradFill>
              <a:latin typeface="Segoe UI"/>
            </a:endParaRPr>
          </a:p>
        </p:txBody>
      </p:sp>
      <p:sp>
        <p:nvSpPr>
          <p:cNvPr id="22" name="Rectangle 21"/>
          <p:cNvSpPr/>
          <p:nvPr/>
        </p:nvSpPr>
        <p:spPr bwMode="auto">
          <a:xfrm>
            <a:off x="8504238" y="1212849"/>
            <a:ext cx="3657600" cy="5486400"/>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pic>
        <p:nvPicPr>
          <p:cNvPr id="6" name="Picture 5"/>
          <p:cNvPicPr>
            <a:picLocks noChangeAspect="1"/>
          </p:cNvPicPr>
          <p:nvPr/>
        </p:nvPicPr>
        <p:blipFill>
          <a:blip r:embed="rId3"/>
          <a:stretch>
            <a:fillRect/>
          </a:stretch>
        </p:blipFill>
        <p:spPr>
          <a:xfrm>
            <a:off x="8558315" y="2265238"/>
            <a:ext cx="2005970" cy="1140027"/>
          </a:xfrm>
          <a:prstGeom prst="rect">
            <a:avLst/>
          </a:prstGeom>
        </p:spPr>
      </p:pic>
      <p:pic>
        <p:nvPicPr>
          <p:cNvPr id="7" name="Picture 6"/>
          <p:cNvPicPr>
            <a:picLocks noChangeAspect="1"/>
          </p:cNvPicPr>
          <p:nvPr/>
        </p:nvPicPr>
        <p:blipFill>
          <a:blip r:embed="rId4"/>
          <a:stretch>
            <a:fillRect/>
          </a:stretch>
        </p:blipFill>
        <p:spPr>
          <a:xfrm>
            <a:off x="10549811" y="2261664"/>
            <a:ext cx="1627448" cy="1105255"/>
          </a:xfrm>
          <a:prstGeom prst="rect">
            <a:avLst/>
          </a:prstGeom>
        </p:spPr>
      </p:pic>
      <p:pic>
        <p:nvPicPr>
          <p:cNvPr id="8" name="Picture 7"/>
          <p:cNvPicPr>
            <a:picLocks noChangeAspect="1"/>
          </p:cNvPicPr>
          <p:nvPr/>
        </p:nvPicPr>
        <p:blipFill>
          <a:blip r:embed="rId5"/>
          <a:stretch>
            <a:fillRect/>
          </a:stretch>
        </p:blipFill>
        <p:spPr>
          <a:xfrm>
            <a:off x="8787049" y="3439421"/>
            <a:ext cx="3091977" cy="176787"/>
          </a:xfrm>
          <a:prstGeom prst="rect">
            <a:avLst/>
          </a:prstGeom>
        </p:spPr>
      </p:pic>
      <p:pic>
        <p:nvPicPr>
          <p:cNvPr id="9" name="Picture 8"/>
          <p:cNvPicPr>
            <a:picLocks noChangeAspect="1"/>
          </p:cNvPicPr>
          <p:nvPr/>
        </p:nvPicPr>
        <p:blipFill>
          <a:blip r:embed="rId6"/>
          <a:stretch>
            <a:fillRect/>
          </a:stretch>
        </p:blipFill>
        <p:spPr>
          <a:xfrm>
            <a:off x="8883940" y="3624661"/>
            <a:ext cx="1144545" cy="810817"/>
          </a:xfrm>
          <a:prstGeom prst="rect">
            <a:avLst/>
          </a:prstGeom>
        </p:spPr>
      </p:pic>
      <p:pic>
        <p:nvPicPr>
          <p:cNvPr id="10" name="Picture 9"/>
          <p:cNvPicPr>
            <a:picLocks noChangeAspect="1"/>
          </p:cNvPicPr>
          <p:nvPr/>
        </p:nvPicPr>
        <p:blipFill>
          <a:blip r:embed="rId7"/>
          <a:stretch>
            <a:fillRect/>
          </a:stretch>
        </p:blipFill>
        <p:spPr>
          <a:xfrm>
            <a:off x="10524671" y="3603183"/>
            <a:ext cx="1195475" cy="851484"/>
          </a:xfrm>
          <a:prstGeom prst="rect">
            <a:avLst/>
          </a:prstGeom>
        </p:spPr>
      </p:pic>
      <p:pic>
        <p:nvPicPr>
          <p:cNvPr id="11" name="Picture 10"/>
          <p:cNvPicPr>
            <a:picLocks noChangeAspect="1"/>
          </p:cNvPicPr>
          <p:nvPr/>
        </p:nvPicPr>
        <p:blipFill>
          <a:blip r:embed="rId8"/>
          <a:stretch>
            <a:fillRect/>
          </a:stretch>
        </p:blipFill>
        <p:spPr>
          <a:xfrm>
            <a:off x="8887617" y="4564577"/>
            <a:ext cx="815941" cy="1000283"/>
          </a:xfrm>
          <a:prstGeom prst="rect">
            <a:avLst/>
          </a:prstGeom>
        </p:spPr>
      </p:pic>
      <p:pic>
        <p:nvPicPr>
          <p:cNvPr id="12" name="Picture 11"/>
          <p:cNvPicPr>
            <a:picLocks noChangeAspect="1"/>
          </p:cNvPicPr>
          <p:nvPr/>
        </p:nvPicPr>
        <p:blipFill rotWithShape="1">
          <a:blip r:embed="rId9"/>
          <a:srcRect r="39643"/>
          <a:stretch/>
        </p:blipFill>
        <p:spPr>
          <a:xfrm>
            <a:off x="9862165" y="4553658"/>
            <a:ext cx="2141065" cy="1022119"/>
          </a:xfrm>
          <a:prstGeom prst="rect">
            <a:avLst/>
          </a:prstGeom>
        </p:spPr>
      </p:pic>
      <p:pic>
        <p:nvPicPr>
          <p:cNvPr id="13" name="Picture 12"/>
          <p:cNvPicPr>
            <a:picLocks noChangeAspect="1"/>
          </p:cNvPicPr>
          <p:nvPr/>
        </p:nvPicPr>
        <p:blipFill>
          <a:blip r:embed="rId10"/>
          <a:stretch>
            <a:fillRect/>
          </a:stretch>
        </p:blipFill>
        <p:spPr>
          <a:xfrm>
            <a:off x="9799931" y="6191563"/>
            <a:ext cx="1902535" cy="432765"/>
          </a:xfrm>
          <a:prstGeom prst="rect">
            <a:avLst/>
          </a:prstGeom>
        </p:spPr>
      </p:pic>
      <p:pic>
        <p:nvPicPr>
          <p:cNvPr id="2" name="Picture 1"/>
          <p:cNvPicPr>
            <a:picLocks noChangeAspect="1"/>
          </p:cNvPicPr>
          <p:nvPr/>
        </p:nvPicPr>
        <p:blipFill>
          <a:blip r:embed="rId11"/>
          <a:stretch>
            <a:fillRect/>
          </a:stretch>
        </p:blipFill>
        <p:spPr>
          <a:xfrm>
            <a:off x="8989528" y="1304350"/>
            <a:ext cx="1447800" cy="457200"/>
          </a:xfrm>
          <a:prstGeom prst="rect">
            <a:avLst/>
          </a:prstGeom>
        </p:spPr>
      </p:pic>
      <p:pic>
        <p:nvPicPr>
          <p:cNvPr id="3" name="Picture 2"/>
          <p:cNvPicPr>
            <a:picLocks noChangeAspect="1"/>
          </p:cNvPicPr>
          <p:nvPr/>
        </p:nvPicPr>
        <p:blipFill>
          <a:blip r:embed="rId12"/>
          <a:stretch>
            <a:fillRect/>
          </a:stretch>
        </p:blipFill>
        <p:spPr>
          <a:xfrm>
            <a:off x="10455658" y="1362167"/>
            <a:ext cx="1333500" cy="333375"/>
          </a:xfrm>
          <a:prstGeom prst="rect">
            <a:avLst/>
          </a:prstGeom>
        </p:spPr>
      </p:pic>
      <p:pic>
        <p:nvPicPr>
          <p:cNvPr id="5" name="Picture 4"/>
          <p:cNvPicPr>
            <a:picLocks noChangeAspect="1"/>
          </p:cNvPicPr>
          <p:nvPr/>
        </p:nvPicPr>
        <p:blipFill rotWithShape="1">
          <a:blip r:embed="rId13"/>
          <a:srcRect t="9045"/>
          <a:stretch/>
        </p:blipFill>
        <p:spPr>
          <a:xfrm>
            <a:off x="8988255" y="1703608"/>
            <a:ext cx="2809875" cy="407185"/>
          </a:xfrm>
          <a:prstGeom prst="rect">
            <a:avLst/>
          </a:prstGeom>
        </p:spPr>
      </p:pic>
      <p:pic>
        <p:nvPicPr>
          <p:cNvPr id="14" name="Picture 13"/>
          <p:cNvPicPr>
            <a:picLocks noChangeAspect="1"/>
          </p:cNvPicPr>
          <p:nvPr/>
        </p:nvPicPr>
        <p:blipFill>
          <a:blip r:embed="rId14"/>
          <a:stretch>
            <a:fillRect/>
          </a:stretch>
        </p:blipFill>
        <p:spPr>
          <a:xfrm>
            <a:off x="9137737" y="6191563"/>
            <a:ext cx="372403" cy="432253"/>
          </a:xfrm>
          <a:prstGeom prst="rect">
            <a:avLst/>
          </a:prstGeom>
        </p:spPr>
      </p:pic>
      <p:pic>
        <p:nvPicPr>
          <p:cNvPr id="18" name="Picture 17"/>
          <p:cNvPicPr>
            <a:picLocks noChangeAspect="1"/>
          </p:cNvPicPr>
          <p:nvPr/>
        </p:nvPicPr>
        <p:blipFill>
          <a:blip r:embed="rId15"/>
          <a:stretch>
            <a:fillRect/>
          </a:stretch>
        </p:blipFill>
        <p:spPr>
          <a:xfrm>
            <a:off x="9358439" y="5825684"/>
            <a:ext cx="2126209" cy="286565"/>
          </a:xfrm>
          <a:prstGeom prst="rect">
            <a:avLst/>
          </a:prstGeom>
        </p:spPr>
      </p:pic>
    </p:spTree>
    <p:extLst>
      <p:ext uri="{BB962C8B-B14F-4D97-AF65-F5344CB8AC3E}">
        <p14:creationId xmlns:p14="http://schemas.microsoft.com/office/powerpoint/2010/main" val="2507972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par>
                                <p:cTn id="33" presetID="10" presetClass="entr" presetSubtype="0" fill="hold"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par>
                                <p:cTn id="36" presetID="10" presetClass="entr" presetSubtype="0" fill="hold"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500"/>
                                        <p:tgtEl>
                                          <p:spTgt spid="8"/>
                                        </p:tgtEl>
                                      </p:cBhvr>
                                    </p:animEffect>
                                  </p:childTnLst>
                                </p:cTn>
                              </p:par>
                              <p:par>
                                <p:cTn id="39" presetID="10" presetClass="entr" presetSubtype="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par>
                                <p:cTn id="50" presetID="10" presetClass="entr" presetSubtype="0" fill="hold"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par>
                                <p:cTn id="58" presetID="10" presetClass="entr" presetSubtype="0" fill="hold" nodeType="with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fade">
                                      <p:cBhvr>
                                        <p:cTn id="60" dur="500"/>
                                        <p:tgtEl>
                                          <p:spTgt spid="18"/>
                                        </p:tgtEl>
                                      </p:cBhvr>
                                    </p:animEffect>
                                  </p:childTnLst>
                                </p:cTn>
                              </p:par>
                              <p:par>
                                <p:cTn id="61" presetID="10" presetClass="entr" presetSubtype="0" fill="hold" nodeType="with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fade">
                                      <p:cBhvr>
                                        <p:cTn id="63" dur="500"/>
                                        <p:tgtEl>
                                          <p:spTgt spid="14"/>
                                        </p:tgtEl>
                                      </p:cBhvr>
                                    </p:animEffect>
                                  </p:childTnLst>
                                </p:cTn>
                              </p:par>
                              <p:par>
                                <p:cTn id="64" presetID="10" presetClass="entr" presetSubtype="0" fill="hold" nodeType="with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fade">
                                      <p:cBhvr>
                                        <p:cTn id="6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9" grpId="0" animBg="1"/>
      <p:bldP spid="20" grpId="0" animBg="1"/>
      <p:bldP spid="2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Browse available components</a:t>
            </a:r>
          </a:p>
        </p:txBody>
      </p:sp>
      <p:sp>
        <p:nvSpPr>
          <p:cNvPr id="3" name="Text Placeholder 2"/>
          <p:cNvSpPr>
            <a:spLocks noGrp="1"/>
          </p:cNvSpPr>
          <p:nvPr>
            <p:ph type="body" sz="quarter" idx="10"/>
          </p:nvPr>
        </p:nvSpPr>
        <p:spPr>
          <a:xfrm>
            <a:off x="274638" y="1212850"/>
            <a:ext cx="11887200" cy="738664"/>
          </a:xfrm>
        </p:spPr>
        <p:txBody>
          <a:bodyPr/>
          <a:lstStyle/>
          <a:p>
            <a:r>
              <a:rPr lang="en-US" dirty="0"/>
              <a:t>http://dev.office.com/fabric#/components</a:t>
            </a:r>
          </a:p>
        </p:txBody>
      </p:sp>
      <p:pic>
        <p:nvPicPr>
          <p:cNvPr id="4" name="Picture 3"/>
          <p:cNvPicPr>
            <a:picLocks noChangeAspect="1"/>
          </p:cNvPicPr>
          <p:nvPr/>
        </p:nvPicPr>
        <p:blipFill>
          <a:blip r:embed="rId2"/>
          <a:stretch>
            <a:fillRect/>
          </a:stretch>
        </p:blipFill>
        <p:spPr>
          <a:xfrm>
            <a:off x="3257201" y="1951514"/>
            <a:ext cx="5922074" cy="4433366"/>
          </a:xfrm>
          <a:prstGeom prst="rect">
            <a:avLst/>
          </a:prstGeom>
        </p:spPr>
      </p:pic>
    </p:spTree>
    <p:extLst>
      <p:ext uri="{BB962C8B-B14F-4D97-AF65-F5344CB8AC3E}">
        <p14:creationId xmlns:p14="http://schemas.microsoft.com/office/powerpoint/2010/main" val="268791130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Code</a:t>
            </a:r>
          </a:p>
        </p:txBody>
      </p:sp>
      <p:sp>
        <p:nvSpPr>
          <p:cNvPr id="3" name="Text Placeholder 2"/>
          <p:cNvSpPr>
            <a:spLocks noGrp="1"/>
          </p:cNvSpPr>
          <p:nvPr>
            <p:ph type="body" sz="quarter" idx="10"/>
          </p:nvPr>
        </p:nvSpPr>
        <p:spPr>
          <a:xfrm>
            <a:off x="274638" y="1212850"/>
            <a:ext cx="11887200" cy="4078296"/>
          </a:xfrm>
        </p:spPr>
        <p:txBody>
          <a:bodyPr/>
          <a:lstStyle/>
          <a:p>
            <a:r>
              <a:rPr lang="en-US" dirty="0">
                <a:gradFill>
                  <a:gsLst>
                    <a:gs pos="1250">
                      <a:schemeClr val="tx2"/>
                    </a:gs>
                    <a:gs pos="99000">
                      <a:schemeClr val="tx2"/>
                    </a:gs>
                  </a:gsLst>
                  <a:lin ang="5400000" scaled="0"/>
                </a:gradFill>
              </a:rPr>
              <a:t>Office UI Fabric Developer Site</a:t>
            </a:r>
          </a:p>
          <a:p>
            <a:r>
              <a:rPr lang="en-US" sz="2800" dirty="0">
                <a:hlinkClick r:id="rId2"/>
              </a:rPr>
              <a:t>http://dev.office.com/fabric#/components</a:t>
            </a:r>
            <a:endParaRPr lang="en-US" sz="2800" dirty="0"/>
          </a:p>
          <a:p>
            <a:r>
              <a:rPr lang="en-US" dirty="0">
                <a:gradFill>
                  <a:gsLst>
                    <a:gs pos="1250">
                      <a:schemeClr val="tx2"/>
                    </a:gs>
                    <a:gs pos="99000">
                      <a:schemeClr val="tx2"/>
                    </a:gs>
                  </a:gsLst>
                  <a:lin ang="5400000" scaled="0"/>
                </a:gradFill>
              </a:rPr>
              <a:t>Get Started</a:t>
            </a:r>
          </a:p>
          <a:p>
            <a:r>
              <a:rPr lang="en-US" sz="2800" dirty="0">
                <a:hlinkClick r:id="rId3"/>
              </a:rPr>
              <a:t>http://dev.office.com/fabric#/get-started#react</a:t>
            </a:r>
            <a:endParaRPr lang="en-US" sz="2800" dirty="0"/>
          </a:p>
          <a:p>
            <a:r>
              <a:rPr lang="en-US" dirty="0" err="1">
                <a:gradFill>
                  <a:gsLst>
                    <a:gs pos="1250">
                      <a:schemeClr val="tx2"/>
                    </a:gs>
                    <a:gs pos="99000">
                      <a:schemeClr val="tx2"/>
                    </a:gs>
                  </a:gsLst>
                  <a:lin ang="5400000" scaled="0"/>
                </a:gradFill>
              </a:rPr>
              <a:t>OpenSource</a:t>
            </a:r>
            <a:r>
              <a:rPr lang="en-US" dirty="0">
                <a:gradFill>
                  <a:gsLst>
                    <a:gs pos="1250">
                      <a:schemeClr val="tx2"/>
                    </a:gs>
                    <a:gs pos="99000">
                      <a:schemeClr val="tx2"/>
                    </a:gs>
                  </a:gsLst>
                  <a:lin ang="5400000" scaled="0"/>
                </a:gradFill>
              </a:rPr>
              <a:t> GitHub Repository</a:t>
            </a:r>
          </a:p>
          <a:p>
            <a:r>
              <a:rPr lang="en-US" sz="2800" dirty="0">
                <a:hlinkClick r:id="rId4"/>
              </a:rPr>
              <a:t>https://github.com/OfficeDev/Office-UI-Fabric-React</a:t>
            </a:r>
            <a:r>
              <a:rPr lang="en-US" sz="2800" dirty="0"/>
              <a:t> </a:t>
            </a:r>
          </a:p>
          <a:p>
            <a:endParaRPr lang="en-US" sz="2856" dirty="0"/>
          </a:p>
        </p:txBody>
      </p:sp>
    </p:spTree>
    <p:extLst>
      <p:ext uri="{BB962C8B-B14F-4D97-AF65-F5344CB8AC3E}">
        <p14:creationId xmlns:p14="http://schemas.microsoft.com/office/powerpoint/2010/main" val="1650151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F3C05CF-4C01-47CA-97D5-57A933F3D2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8b796c41-22f8-4e5f-a4f6-26e92db7f69d"/>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2002</TotalTime>
  <Words>1243</Words>
  <Application>Microsoft Office PowerPoint</Application>
  <PresentationFormat>Custom</PresentationFormat>
  <Paragraphs>197</Paragraphs>
  <Slides>17</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Consolas</vt:lpstr>
      <vt:lpstr>Segoe UI</vt:lpstr>
      <vt:lpstr>Segoe UI Light</vt:lpstr>
      <vt:lpstr>Segoe UI Semibold</vt:lpstr>
      <vt:lpstr>Wingdings</vt:lpstr>
      <vt:lpstr>5-30719_SharePoint_Team_Template_Light</vt:lpstr>
      <vt:lpstr>Getting started with SharePoint Framework</vt:lpstr>
      <vt:lpstr>Agenda</vt:lpstr>
      <vt:lpstr>What are Office UI Fabric React Components?</vt:lpstr>
      <vt:lpstr>Open Source</vt:lpstr>
      <vt:lpstr>Fabric and its sub-projects</vt:lpstr>
      <vt:lpstr>Monitor Releases and Contribute</vt:lpstr>
      <vt:lpstr>Fabric components - overview</vt:lpstr>
      <vt:lpstr>Browse available components</vt:lpstr>
      <vt:lpstr>The Code</vt:lpstr>
      <vt:lpstr>How to use Office UI Fabric React components</vt:lpstr>
      <vt:lpstr>Using Type Styles and Icons</vt:lpstr>
      <vt:lpstr>Combining custom styles with Office UI Fabric Styles</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UI Fabric React</dc:title>
  <dc:subject>&lt;Speech title here&gt;</dc:subject>
  <dc:creator>Vesa Juvonen;Todd Baginski</dc:creator>
  <cp:keywords>SharePoint, PnP</cp:keywords>
  <dc:description>Template: _x000d_
Formatting: _x000d_
Audience Type:</dc:description>
  <cp:lastModifiedBy>Todd Baginski</cp:lastModifiedBy>
  <cp:revision>21</cp:revision>
  <dcterms:created xsi:type="dcterms:W3CDTF">2016-10-24T10:18:28Z</dcterms:created>
  <dcterms:modified xsi:type="dcterms:W3CDTF">2017-05-03T19:29:38Z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